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256" r:id="rId2"/>
    <p:sldId id="266" r:id="rId3"/>
    <p:sldId id="259" r:id="rId4"/>
    <p:sldId id="274" r:id="rId5"/>
    <p:sldId id="275" r:id="rId6"/>
    <p:sldId id="278" r:id="rId7"/>
    <p:sldId id="279" r:id="rId8"/>
    <p:sldId id="269" r:id="rId9"/>
    <p:sldId id="267" r:id="rId10"/>
    <p:sldId id="281" r:id="rId11"/>
    <p:sldId id="282" r:id="rId12"/>
    <p:sldId id="272" r:id="rId13"/>
    <p:sldId id="257" r:id="rId14"/>
    <p:sldId id="260" r:id="rId15"/>
    <p:sldId id="258" r:id="rId16"/>
    <p:sldId id="261" r:id="rId17"/>
    <p:sldId id="262" r:id="rId18"/>
    <p:sldId id="263" r:id="rId19"/>
    <p:sldId id="264" r:id="rId20"/>
    <p:sldId id="265" r:id="rId21"/>
    <p:sldId id="277" r:id="rId22"/>
    <p:sldId id="276" r:id="rId23"/>
    <p:sldId id="280" r:id="rId24"/>
    <p:sldId id="270" r:id="rId25"/>
    <p:sldId id="271" r:id="rId26"/>
    <p:sldId id="268" r:id="rId27"/>
    <p:sldId id="283" r:id="rId28"/>
    <p:sldId id="273" r:id="rId29"/>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C8F7"/>
    <a:srgbClr val="EBE3FA"/>
    <a:srgbClr val="CEB4CD"/>
    <a:srgbClr val="A081BD"/>
    <a:srgbClr val="FFFFFF"/>
    <a:srgbClr val="7068F4"/>
    <a:srgbClr val="EEEF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8" d="100"/>
          <a:sy n="58" d="100"/>
        </p:scale>
        <p:origin x="73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IN" sz="1400">
                <a:solidFill>
                  <a:srgbClr val="7068F4"/>
                </a:solidFill>
                <a:latin typeface="Barlow Bold" panose="00000800000000000000" pitchFamily="2" charset="0"/>
              </a:rPr>
              <a:t>Percentage of Customers</a:t>
            </a:r>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Percentage of Customers</c:v>
                </c:pt>
              </c:strCache>
            </c:strRef>
          </c:tx>
          <c:dPt>
            <c:idx val="0"/>
            <c:bubble3D val="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1-A3DF-4F92-A14C-DAC2FF1825FE}"/>
              </c:ext>
            </c:extLst>
          </c:dPt>
          <c:dPt>
            <c:idx val="1"/>
            <c:bubble3D val="0"/>
            <c:explosion val="20"/>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1-CA53-42BB-A0EB-B8303B754A49}"/>
              </c:ext>
            </c:extLst>
          </c:dPt>
          <c:dLbls>
            <c:dLbl>
              <c:idx val="0"/>
              <c:layout>
                <c:manualLayout>
                  <c:x val="-2.0066127675485049E-3"/>
                  <c:y val="0.18918220879027958"/>
                </c:manualLayout>
              </c:layout>
              <c:tx>
                <c:rich>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fld id="{F1AE9BCF-4627-4A0C-A5FA-5FCB555DA430}" type="CATEGORYNAME">
                      <a:rPr lang="en-US">
                        <a:latin typeface="Barlow Bold" panose="00000800000000000000" pitchFamily="2" charset="0"/>
                      </a:rPr>
                      <a:pPr>
                        <a:defRPr/>
                      </a:pPr>
                      <a:t>[CATEGORY NAME]</a:t>
                    </a:fld>
                    <a:r>
                      <a:rPr lang="en-US" baseline="0"/>
                      <a:t>
</a:t>
                    </a:r>
                    <a:fld id="{9A833FE2-C501-4955-B052-FD9BBDAD8568}" type="VALUE">
                      <a:rPr lang="en-US" baseline="0" smtClean="0"/>
                      <a:pPr>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23283601271146837"/>
                      <c:h val="0.28969972218485984"/>
                    </c:manualLayout>
                  </c15:layout>
                  <c15:dlblFieldTable/>
                  <c15:showDataLabelsRange val="0"/>
                </c:ext>
                <c:ext xmlns:c16="http://schemas.microsoft.com/office/drawing/2014/chart" uri="{C3380CC4-5D6E-409C-BE32-E72D297353CC}">
                  <c16:uniqueId val="{00000001-A3DF-4F92-A14C-DAC2FF1825FE}"/>
                </c:ext>
              </c:extLst>
            </c:dLbl>
            <c:dLbl>
              <c:idx val="1"/>
              <c:layout>
                <c:manualLayout>
                  <c:x val="1.8545833722777825E-3"/>
                  <c:y val="0.43284505748858793"/>
                </c:manualLayout>
              </c:layout>
              <c:tx>
                <c:rich>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fld id="{05261533-FE62-4417-A751-EEC478EE5F13}" type="CATEGORYNAME">
                      <a:rPr lang="en-US">
                        <a:latin typeface="Barlow Bold" panose="00000800000000000000" pitchFamily="2" charset="0"/>
                      </a:rPr>
                      <a:pPr>
                        <a:defRPr>
                          <a:solidFill>
                            <a:schemeClr val="accent1"/>
                          </a:solidFill>
                        </a:defRPr>
                      </a:pPr>
                      <a:t>[CATEGORY NAME]</a:t>
                    </a:fld>
                    <a:r>
                      <a:rPr lang="en-US" baseline="0"/>
                      <a:t>
</a:t>
                    </a:r>
                    <a:fld id="{4FBB4970-CE7C-43B3-9F59-CDD3C3CC0DB3}" type="VALUE">
                      <a:rPr lang="en-US" baseline="0" smtClean="0"/>
                      <a:pPr>
                        <a:defRPr>
                          <a:solidFill>
                            <a:schemeClr val="accent1"/>
                          </a:solidFill>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layout>
                    <c:manualLayout>
                      <c:w val="0.30781089354145241"/>
                      <c:h val="0.2876966141252415"/>
                    </c:manualLayout>
                  </c15:layout>
                  <c15:dlblFieldTable/>
                  <c15:showDataLabelsRange val="0"/>
                </c:ext>
                <c:ext xmlns:c16="http://schemas.microsoft.com/office/drawing/2014/chart" uri="{C3380CC4-5D6E-409C-BE32-E72D297353CC}">
                  <c16:uniqueId val="{00000001-CA53-42BB-A0EB-B8303B754A49}"/>
                </c:ext>
              </c:extLst>
            </c:dLbl>
            <c:spPr>
              <a:noFill/>
              <a:ln>
                <a:noFill/>
              </a:ln>
              <a:effectLst/>
            </c:spPr>
            <c:dLblPos val="outEnd"/>
            <c:showLegendKey val="0"/>
            <c:showVal val="0"/>
            <c:showCatName val="1"/>
            <c:showSerName val="0"/>
            <c:showPercent val="1"/>
            <c:showBubbleSize val="0"/>
            <c:showLeaderLines val="0"/>
            <c:extLst>
              <c:ext xmlns:c15="http://schemas.microsoft.com/office/drawing/2012/chart" uri="{CE6537A1-D6FC-4f65-9D91-7224C49458BB}"/>
            </c:extLst>
          </c:dLbls>
          <c:cat>
            <c:strRef>
              <c:f>Sheet1!$A$2:$A$5</c:f>
              <c:strCache>
                <c:ptCount val="2"/>
                <c:pt idx="0">
                  <c:v>Satisfied</c:v>
                </c:pt>
                <c:pt idx="1">
                  <c:v>Dissatisfied</c:v>
                </c:pt>
              </c:strCache>
              <c:extLst/>
            </c:strRef>
          </c:cat>
          <c:val>
            <c:numRef>
              <c:f>Sheet1!$B$2:$B$5</c:f>
              <c:numCache>
                <c:formatCode>0.00%</c:formatCode>
                <c:ptCount val="2"/>
                <c:pt idx="0">
                  <c:v>0.54700000000000004</c:v>
                </c:pt>
                <c:pt idx="1">
                  <c:v>0.45300000000000001</c:v>
                </c:pt>
              </c:numCache>
              <c:extLst/>
            </c:numRef>
          </c:val>
          <c:extLst>
            <c:ext xmlns:c16="http://schemas.microsoft.com/office/drawing/2014/chart" uri="{C3380CC4-5D6E-409C-BE32-E72D297353CC}">
              <c16:uniqueId val="{00000000-CA53-42BB-A0EB-B8303B754A49}"/>
            </c:ext>
          </c:extLst>
        </c:ser>
        <c:dLbls>
          <c:dLblPos val="outEnd"/>
          <c:showLegendKey val="0"/>
          <c:showVal val="0"/>
          <c:showCatName val="0"/>
          <c:showSerName val="0"/>
          <c:showPercent val="1"/>
          <c:showBubbleSize val="0"/>
          <c:showLeaderLines val="0"/>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eg>
</file>

<file path=ppt/media/image5.png>
</file>

<file path=ppt/media/image6.jpeg>
</file>

<file path=ppt/media/image7.jpeg>
</file>

<file path=ppt/media/image8.png>
</file>

<file path=ppt/media/image9.png>
</file>

<file path=ppt/media/media1.m4a>
</file>

<file path=ppt/media/media2.m4a>
</file>

<file path=ppt/media/media3.m4a>
</file>

<file path=ppt/media/media4.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4519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C7A813-4A79-C31E-1A38-D4C938E1645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F160C77-341D-B468-1DB3-611A672A2A8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800A7E-7A2A-9631-FA1B-470923248F1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0B9D6BDD-1EF2-C138-49F1-7961B639E443}"/>
              </a:ext>
            </a:extLst>
          </p:cNvPr>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21843022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71D6E4-7E26-92A8-C1A4-7AFFE8F259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5DAEE2-A3A8-823B-0A68-281D857810B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7C54229-59CC-9388-5F4B-AF2CAE672FC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1E2D90C-16E5-839D-E77D-FD4D5DDAC947}"/>
              </a:ext>
            </a:extLst>
          </p:cNvPr>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9150378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C54150-2F23-600A-F4D4-9126BBC2042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E9F6D86-7A2A-B5A4-5265-466A4058865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1F68AC6-B050-D305-E7DB-5CBA19CFA0D8}"/>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EFDA0F0-841B-AA36-E757-6BD3CABE8FAC}"/>
              </a:ext>
            </a:extLst>
          </p:cNvPr>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36851129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F916F8-63AB-91BF-FCFE-5FD4A9A072A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0AAD3F8-614B-AF53-F399-CE126B55B52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A4FE606-CAB1-3773-8350-DBFB2D1D7167}"/>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5022AB5-15F7-08CF-4E49-066FBAD95828}"/>
              </a:ext>
            </a:extLst>
          </p:cNvPr>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38713344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AFF12E-EE4B-2ACD-C3CE-DBCDC45233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6B1DA1-FFFC-54F9-40B3-2F3923280B1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DA2810-DB06-B67B-7376-DE322BDDD2D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24CD173-4D3D-7F0C-3345-4AAE6B72A26E}"/>
              </a:ext>
            </a:extLst>
          </p:cNvPr>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7612639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E60051-2FEA-AC9E-2C9D-215DDD58345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FB36D61-C173-C623-20BC-F1EF03269DB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7B844A-80C1-AF91-BC40-CAF6EFB4DE2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6991C16-93EB-6704-B64A-9E935536668B}"/>
              </a:ext>
            </a:extLst>
          </p:cNvPr>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8448389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595F58-21C9-36D7-2243-342597655C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26A804-8024-4B33-E5E2-DEF5E7CE93D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8683F11-67A5-1107-0493-3BC18977788E}"/>
              </a:ext>
            </a:extLst>
          </p:cNvPr>
          <p:cNvSpPr>
            <a:spLocks noGrp="1"/>
          </p:cNvSpPr>
          <p:nvPr>
            <p:ph type="body" idx="1"/>
          </p:nvPr>
        </p:nvSpPr>
        <p:spPr/>
        <p:txBody>
          <a:bodyPr/>
          <a:lstStyle/>
          <a:p>
            <a:r>
              <a:rPr lang="en-US"/>
              <a:t>Now, let's dive into the details of the dataset and see how we approached this analysis.</a:t>
            </a:r>
          </a:p>
        </p:txBody>
      </p:sp>
      <p:sp>
        <p:nvSpPr>
          <p:cNvPr id="4" name="Slide Number Placeholder 3">
            <a:extLst>
              <a:ext uri="{FF2B5EF4-FFF2-40B4-BE49-F238E27FC236}">
                <a16:creationId xmlns:a16="http://schemas.microsoft.com/office/drawing/2014/main" id="{7AACC2F0-D57D-0931-4F7F-B56EA8A475AB}"/>
              </a:ext>
            </a:extLst>
          </p:cNvPr>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28249007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71A0BF-A93D-DB5A-63F9-EA18F24CC05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A6B8E53-D52F-3091-C093-1E87F97FFF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468A4A5-9295-3D61-E901-E788592EAA1E}"/>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582757D-9D8B-3CDF-87BE-A146F15CF75C}"/>
              </a:ext>
            </a:extLst>
          </p:cNvPr>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3434184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3CF1D5-33EC-9309-E7B3-5E5D687324F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4EE8FA-7A7F-BF23-C024-B846DBD21AA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7C187EE-BFC9-521B-5336-AE10F8163E3C}"/>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9931B2CB-DEDD-53D9-5183-E20C4457F9F3}"/>
              </a:ext>
            </a:extLst>
          </p:cNvPr>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4522156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9E45D3-3C68-5CC0-1961-A5A2C264669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AFD2B1-161B-E154-389F-46B69029AE2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049AFA2-117E-F71F-6BF3-85E86594491B}"/>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2995478-11FF-F729-09FA-E8945DB5A51A}"/>
              </a:ext>
            </a:extLst>
          </p:cNvPr>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32009485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218408-DE0B-507F-894A-39A0A268AAD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A8AE141-1237-4CF2-89C9-F27B2D4ED6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16C53D6-8671-4FB4-C722-5752D2F150A8}"/>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508948C-B7C9-CC47-A50C-E16DAEB7DF4D}"/>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28629054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4.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14.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14.xml"/><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hyperlink" Target="https://www.kaggle.com/datasets/sjleshrac/airlines-customer-satisfaction/data" TargetMode="External"/><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chart" Target="../charts/chart1.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9.xml"/><Relationship Id="rId5" Type="http://schemas.openxmlformats.org/officeDocument/2006/relationships/image" Target="../media/image7.jpeg"/><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10.png"/><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10.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0.png"/><Relationship Id="rId5" Type="http://schemas.openxmlformats.org/officeDocument/2006/relationships/image" Target="../media/image1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slideLayout" Target="../slideLayouts/slideLayout13.xml"/><Relationship Id="rId7" Type="http://schemas.openxmlformats.org/officeDocument/2006/relationships/image" Target="../media/image15.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4.png"/><Relationship Id="rId5" Type="http://schemas.openxmlformats.org/officeDocument/2006/relationships/image" Target="../media/image11.png"/><Relationship Id="rId4" Type="http://schemas.openxmlformats.org/officeDocument/2006/relationships/notesSlide" Target="../notesSlides/notesSlide9.xml"/><Relationship Id="rId9"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6244709" y="2051685"/>
            <a:ext cx="7627382" cy="691515"/>
          </a:xfrm>
          <a:prstGeom prst="rect">
            <a:avLst/>
          </a:prstGeom>
          <a:noFill/>
          <a:ln/>
        </p:spPr>
        <p:txBody>
          <a:bodyPr wrap="square" lIns="0" tIns="0" rIns="0" bIns="0" rtlCol="0" anchor="t"/>
          <a:lstStyle/>
          <a:p>
            <a:pPr>
              <a:lnSpc>
                <a:spcPts val="5600"/>
              </a:lnSpc>
            </a:pPr>
            <a:r>
              <a:rPr lang="en-US" sz="4450" b="1">
                <a:solidFill>
                  <a:srgbClr val="7068F4"/>
                </a:solidFill>
                <a:latin typeface="Barlow Bold"/>
              </a:rPr>
              <a:t>Airline Customer Satisfaction</a:t>
            </a:r>
            <a:endParaRPr lang="en-US" sz="4450" b="1" dirty="0">
              <a:solidFill>
                <a:srgbClr val="7068F4"/>
              </a:solidFill>
              <a:latin typeface="Barlow Bold"/>
            </a:endParaRPr>
          </a:p>
        </p:txBody>
      </p:sp>
      <p:sp>
        <p:nvSpPr>
          <p:cNvPr id="7" name="Text 3"/>
          <p:cNvSpPr/>
          <p:nvPr/>
        </p:nvSpPr>
        <p:spPr>
          <a:xfrm>
            <a:off x="6244709" y="3242669"/>
            <a:ext cx="7627382" cy="1979326"/>
          </a:xfrm>
          <a:prstGeom prst="rect">
            <a:avLst/>
          </a:prstGeom>
          <a:noFill/>
          <a:ln/>
        </p:spPr>
        <p:txBody>
          <a:bodyPr wrap="none" lIns="0" tIns="0" rIns="0" bIns="0" rtlCol="0" anchor="t"/>
          <a:lstStyle/>
          <a:p>
            <a:pPr marL="0" indent="0" algn="r">
              <a:lnSpc>
                <a:spcPct val="150000"/>
              </a:lnSpc>
              <a:buNone/>
            </a:pPr>
            <a:r>
              <a:rPr lang="en-US" sz="2800" b="1">
                <a:solidFill>
                  <a:srgbClr val="272525"/>
                </a:solidFill>
                <a:latin typeface="Montserrat Bold"/>
                <a:ea typeface="Montserrat Bold" pitchFamily="34" charset="-122"/>
                <a:cs typeface="Montserrat Bold" pitchFamily="34" charset="-120"/>
              </a:rPr>
              <a:t>Asmi Panigrahi</a:t>
            </a:r>
          </a:p>
          <a:p>
            <a:pPr marL="0" indent="0" algn="r">
              <a:lnSpc>
                <a:spcPct val="150000"/>
              </a:lnSpc>
              <a:buNone/>
            </a:pPr>
            <a:r>
              <a:rPr lang="en-US" sz="2800" b="1">
                <a:solidFill>
                  <a:srgbClr val="272525"/>
                </a:solidFill>
                <a:latin typeface="Montserrat Bold"/>
              </a:rPr>
              <a:t>Qi Yuan</a:t>
            </a:r>
          </a:p>
          <a:p>
            <a:pPr algn="r">
              <a:lnSpc>
                <a:spcPct val="150000"/>
              </a:lnSpc>
            </a:pPr>
            <a:r>
              <a:rPr lang="en-US" sz="2800" b="1">
                <a:solidFill>
                  <a:srgbClr val="272525"/>
                </a:solidFill>
                <a:latin typeface="Montserrat Bold"/>
              </a:rPr>
              <a:t>Xuhui Zheng</a:t>
            </a:r>
          </a:p>
          <a:p>
            <a:pPr algn="r">
              <a:lnSpc>
                <a:spcPct val="150000"/>
              </a:lnSpc>
            </a:pPr>
            <a:endParaRPr lang="en-US" sz="2800" b="1">
              <a:solidFill>
                <a:srgbClr val="272525"/>
              </a:solidFill>
              <a:latin typeface="Montserrat Bold"/>
            </a:endParaRPr>
          </a:p>
          <a:p>
            <a:pPr algn="r">
              <a:lnSpc>
                <a:spcPct val="150000"/>
              </a:lnSpc>
            </a:pPr>
            <a:r>
              <a:rPr lang="en-US" sz="2800" b="1">
                <a:solidFill>
                  <a:srgbClr val="272525"/>
                </a:solidFill>
                <a:latin typeface="Montserrat Bold"/>
              </a:rPr>
              <a:t>TEAM : 9</a:t>
            </a:r>
          </a:p>
        </p:txBody>
      </p:sp>
      <p:pic>
        <p:nvPicPr>
          <p:cNvPr id="8" name="Image 0" descr="preencoded.png">
            <a:extLst>
              <a:ext uri="{FF2B5EF4-FFF2-40B4-BE49-F238E27FC236}">
                <a16:creationId xmlns:a16="http://schemas.microsoft.com/office/drawing/2014/main" id="{D038E1B0-A4F2-CCF7-09D4-6BAEF9401FA6}"/>
              </a:ext>
            </a:extLst>
          </p:cNvPr>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98098F-CC71-75C1-C648-EDA2121BCEA9}"/>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316E143D-456B-0E3C-5C80-B8EBE43DB8EB}"/>
              </a:ext>
            </a:extLst>
          </p:cNvPr>
          <p:cNvPicPr>
            <a:picLocks noChangeAspect="1"/>
          </p:cNvPicPr>
          <p:nvPr/>
        </p:nvPicPr>
        <p:blipFill>
          <a:blip r:embed="rId3"/>
          <a:stretch>
            <a:fillRect/>
          </a:stretch>
        </p:blipFill>
        <p:spPr>
          <a:xfrm>
            <a:off x="0" y="0"/>
            <a:ext cx="5486400" cy="8229838"/>
          </a:xfrm>
          <a:prstGeom prst="rect">
            <a:avLst/>
          </a:prstGeom>
        </p:spPr>
      </p:pic>
      <p:sp>
        <p:nvSpPr>
          <p:cNvPr id="3" name="Text 0">
            <a:extLst>
              <a:ext uri="{FF2B5EF4-FFF2-40B4-BE49-F238E27FC236}">
                <a16:creationId xmlns:a16="http://schemas.microsoft.com/office/drawing/2014/main" id="{410FE326-290C-2B6A-4274-B16EC7241794}"/>
              </a:ext>
            </a:extLst>
          </p:cNvPr>
          <p:cNvSpPr/>
          <p:nvPr/>
        </p:nvSpPr>
        <p:spPr>
          <a:xfrm>
            <a:off x="6086356" y="471368"/>
            <a:ext cx="7944088" cy="1127760"/>
          </a:xfrm>
          <a:prstGeom prst="rect">
            <a:avLst/>
          </a:prstGeom>
          <a:noFill/>
          <a:ln/>
        </p:spPr>
        <p:txBody>
          <a:bodyPr wrap="square" lIns="0" tIns="0" rIns="0" bIns="0" rtlCol="0" anchor="t"/>
          <a:lstStyle/>
          <a:p>
            <a:pPr marL="0" indent="0">
              <a:lnSpc>
                <a:spcPts val="4400"/>
              </a:lnSpc>
              <a:buNone/>
            </a:pPr>
            <a:r>
              <a:rPr lang="en-US" sz="3550" b="1">
                <a:solidFill>
                  <a:srgbClr val="7068F4"/>
                </a:solidFill>
                <a:latin typeface="Barlow Bold" pitchFamily="34" charset="0"/>
                <a:ea typeface="Barlow Bold" pitchFamily="34" charset="-122"/>
                <a:cs typeface="Barlow Bold" pitchFamily="34" charset="-120"/>
              </a:rPr>
              <a:t>Feature Importance: Determining Top Predictors of Satisfaction</a:t>
            </a:r>
            <a:endParaRPr lang="en-US" sz="3550"/>
          </a:p>
        </p:txBody>
      </p:sp>
      <p:pic>
        <p:nvPicPr>
          <p:cNvPr id="4" name="Image 1" descr="preencoded.png">
            <a:extLst>
              <a:ext uri="{FF2B5EF4-FFF2-40B4-BE49-F238E27FC236}">
                <a16:creationId xmlns:a16="http://schemas.microsoft.com/office/drawing/2014/main" id="{DCDCEC19-D7E8-601B-98DA-013CAC260FD1}"/>
              </a:ext>
            </a:extLst>
          </p:cNvPr>
          <p:cNvPicPr>
            <a:picLocks noChangeAspect="1"/>
          </p:cNvPicPr>
          <p:nvPr/>
        </p:nvPicPr>
        <p:blipFill>
          <a:blip r:embed="rId4"/>
          <a:stretch>
            <a:fillRect/>
          </a:stretch>
        </p:blipFill>
        <p:spPr>
          <a:xfrm>
            <a:off x="6086356" y="1856184"/>
            <a:ext cx="428506" cy="428506"/>
          </a:xfrm>
          <a:prstGeom prst="rect">
            <a:avLst/>
          </a:prstGeom>
        </p:spPr>
      </p:pic>
      <p:sp>
        <p:nvSpPr>
          <p:cNvPr id="5" name="Text 1">
            <a:extLst>
              <a:ext uri="{FF2B5EF4-FFF2-40B4-BE49-F238E27FC236}">
                <a16:creationId xmlns:a16="http://schemas.microsoft.com/office/drawing/2014/main" id="{3535EE9B-FE95-A954-E60B-D808A23B6019}"/>
              </a:ext>
            </a:extLst>
          </p:cNvPr>
          <p:cNvSpPr/>
          <p:nvPr/>
        </p:nvSpPr>
        <p:spPr>
          <a:xfrm>
            <a:off x="6086356" y="2456021"/>
            <a:ext cx="2255639" cy="281940"/>
          </a:xfrm>
          <a:prstGeom prst="rect">
            <a:avLst/>
          </a:prstGeom>
          <a:noFill/>
          <a:ln/>
        </p:spPr>
        <p:txBody>
          <a:bodyPr wrap="none" lIns="0" tIns="0" rIns="0" bIns="0" rtlCol="0" anchor="t"/>
          <a:lstStyle/>
          <a:p>
            <a:pPr marL="0" indent="0" algn="l">
              <a:lnSpc>
                <a:spcPts val="2200"/>
              </a:lnSpc>
              <a:buNone/>
            </a:pPr>
            <a:r>
              <a:rPr lang="en-US" sz="1750" b="1">
                <a:solidFill>
                  <a:srgbClr val="272525"/>
                </a:solidFill>
                <a:latin typeface="Barlow Bold" pitchFamily="34" charset="0"/>
                <a:ea typeface="Barlow Bold" pitchFamily="34" charset="-122"/>
                <a:cs typeface="Barlow Bold" pitchFamily="34" charset="-120"/>
              </a:rPr>
              <a:t>Seat Comfort</a:t>
            </a:r>
            <a:endParaRPr lang="en-US" sz="1750"/>
          </a:p>
        </p:txBody>
      </p:sp>
      <p:sp>
        <p:nvSpPr>
          <p:cNvPr id="6" name="Text 2">
            <a:extLst>
              <a:ext uri="{FF2B5EF4-FFF2-40B4-BE49-F238E27FC236}">
                <a16:creationId xmlns:a16="http://schemas.microsoft.com/office/drawing/2014/main" id="{F7D2B4B1-4B0A-0B23-7D25-4AD1A7C301C3}"/>
              </a:ext>
            </a:extLst>
          </p:cNvPr>
          <p:cNvSpPr/>
          <p:nvPr/>
        </p:nvSpPr>
        <p:spPr>
          <a:xfrm>
            <a:off x="6086356" y="2840712"/>
            <a:ext cx="7944088" cy="885468"/>
          </a:xfrm>
          <a:prstGeom prst="rect">
            <a:avLst/>
          </a:prstGeom>
          <a:noFill/>
          <a:ln/>
        </p:spPr>
        <p:txBody>
          <a:bodyPr wrap="square" lIns="0" tIns="0" rIns="0" bIns="0" rtlCol="0" anchor="t"/>
          <a:lstStyle/>
          <a:p>
            <a:pPr marL="0" indent="0" algn="just">
              <a:lnSpc>
                <a:spcPts val="2150"/>
              </a:lnSpc>
              <a:buNone/>
            </a:pPr>
            <a:r>
              <a:rPr lang="en-US" sz="1300">
                <a:solidFill>
                  <a:srgbClr val="272525"/>
                </a:solidFill>
                <a:latin typeface="Montserrat" pitchFamily="34" charset="0"/>
                <a:ea typeface="Montserrat" pitchFamily="34" charset="-122"/>
                <a:cs typeface="Montserrat" pitchFamily="34" charset="-120"/>
              </a:rPr>
              <a:t>Seat Comfort is the most important factor in determining enjoyment. Airlines should give maximum priority to providing comfortable seating, especially on long-haul flights. Airlines should also increase investment in ergonomic designs and offer increased legroom.</a:t>
            </a:r>
            <a:endParaRPr lang="en-US" sz="1300"/>
          </a:p>
        </p:txBody>
      </p:sp>
      <p:pic>
        <p:nvPicPr>
          <p:cNvPr id="7" name="Image 2" descr="preencoded.png">
            <a:extLst>
              <a:ext uri="{FF2B5EF4-FFF2-40B4-BE49-F238E27FC236}">
                <a16:creationId xmlns:a16="http://schemas.microsoft.com/office/drawing/2014/main" id="{9FB69337-0D8C-DAFC-2A76-1E6EFF43BF33}"/>
              </a:ext>
            </a:extLst>
          </p:cNvPr>
          <p:cNvPicPr>
            <a:picLocks noChangeAspect="1"/>
          </p:cNvPicPr>
          <p:nvPr/>
        </p:nvPicPr>
        <p:blipFill>
          <a:blip r:embed="rId5"/>
          <a:stretch>
            <a:fillRect/>
          </a:stretch>
        </p:blipFill>
        <p:spPr>
          <a:xfrm>
            <a:off x="6086356" y="3903583"/>
            <a:ext cx="428506" cy="428506"/>
          </a:xfrm>
          <a:prstGeom prst="rect">
            <a:avLst/>
          </a:prstGeom>
        </p:spPr>
      </p:pic>
      <p:sp>
        <p:nvSpPr>
          <p:cNvPr id="8" name="Text 3">
            <a:extLst>
              <a:ext uri="{FF2B5EF4-FFF2-40B4-BE49-F238E27FC236}">
                <a16:creationId xmlns:a16="http://schemas.microsoft.com/office/drawing/2014/main" id="{0F8009F0-E725-55F1-EC10-534E6E9DC3C6}"/>
              </a:ext>
            </a:extLst>
          </p:cNvPr>
          <p:cNvSpPr/>
          <p:nvPr/>
        </p:nvSpPr>
        <p:spPr>
          <a:xfrm>
            <a:off x="6086356" y="4503420"/>
            <a:ext cx="2255639" cy="281940"/>
          </a:xfrm>
          <a:prstGeom prst="rect">
            <a:avLst/>
          </a:prstGeom>
          <a:noFill/>
          <a:ln/>
        </p:spPr>
        <p:txBody>
          <a:bodyPr wrap="none" lIns="0" tIns="0" rIns="0" bIns="0" rtlCol="0" anchor="t"/>
          <a:lstStyle/>
          <a:p>
            <a:pPr marL="0" indent="0" algn="l">
              <a:lnSpc>
                <a:spcPts val="2200"/>
              </a:lnSpc>
              <a:buNone/>
            </a:pPr>
            <a:r>
              <a:rPr lang="en-US" sz="1750" b="1">
                <a:solidFill>
                  <a:srgbClr val="272525"/>
                </a:solidFill>
                <a:latin typeface="Barlow Bold" pitchFamily="34" charset="0"/>
                <a:ea typeface="Barlow Bold" pitchFamily="34" charset="-122"/>
                <a:cs typeface="Barlow Bold" pitchFamily="34" charset="-120"/>
              </a:rPr>
              <a:t>In-flight Service</a:t>
            </a:r>
            <a:endParaRPr lang="en-US" sz="1750"/>
          </a:p>
        </p:txBody>
      </p:sp>
      <p:sp>
        <p:nvSpPr>
          <p:cNvPr id="9" name="Text 4">
            <a:extLst>
              <a:ext uri="{FF2B5EF4-FFF2-40B4-BE49-F238E27FC236}">
                <a16:creationId xmlns:a16="http://schemas.microsoft.com/office/drawing/2014/main" id="{936704A7-9C77-2E8D-D6C8-618F6E622EEC}"/>
              </a:ext>
            </a:extLst>
          </p:cNvPr>
          <p:cNvSpPr/>
          <p:nvPr/>
        </p:nvSpPr>
        <p:spPr>
          <a:xfrm>
            <a:off x="6086356" y="4888111"/>
            <a:ext cx="7944088" cy="548640"/>
          </a:xfrm>
          <a:prstGeom prst="rect">
            <a:avLst/>
          </a:prstGeom>
          <a:noFill/>
          <a:ln/>
        </p:spPr>
        <p:txBody>
          <a:bodyPr wrap="square" lIns="0" tIns="0" rIns="0" bIns="0" rtlCol="0" anchor="t"/>
          <a:lstStyle/>
          <a:p>
            <a:pPr marL="0" indent="0" algn="just">
              <a:lnSpc>
                <a:spcPts val="2150"/>
              </a:lnSpc>
              <a:buNone/>
            </a:pPr>
            <a:r>
              <a:rPr lang="en-US" sz="1300">
                <a:solidFill>
                  <a:srgbClr val="272525"/>
                </a:solidFill>
                <a:latin typeface="Montserrat" pitchFamily="34" charset="0"/>
                <a:ea typeface="Montserrat" pitchFamily="34" charset="-122"/>
                <a:cs typeface="Montserrat" pitchFamily="34" charset="-120"/>
              </a:rPr>
              <a:t>In-flight service is valued by passengers for its attentiveness and quality. Airlines should increase their focus on offering diverse meal choices, attentive and diligent staff, and varied entertainment options.</a:t>
            </a:r>
            <a:endParaRPr lang="en-US" sz="1300"/>
          </a:p>
        </p:txBody>
      </p:sp>
      <p:pic>
        <p:nvPicPr>
          <p:cNvPr id="10" name="Image 3" descr="preencoded.png">
            <a:extLst>
              <a:ext uri="{FF2B5EF4-FFF2-40B4-BE49-F238E27FC236}">
                <a16:creationId xmlns:a16="http://schemas.microsoft.com/office/drawing/2014/main" id="{D16FE74F-C293-29AD-3D56-521987A82E89}"/>
              </a:ext>
            </a:extLst>
          </p:cNvPr>
          <p:cNvPicPr>
            <a:picLocks noChangeAspect="1"/>
          </p:cNvPicPr>
          <p:nvPr/>
        </p:nvPicPr>
        <p:blipFill>
          <a:blip r:embed="rId6"/>
          <a:stretch>
            <a:fillRect/>
          </a:stretch>
        </p:blipFill>
        <p:spPr>
          <a:xfrm>
            <a:off x="6086356" y="5950982"/>
            <a:ext cx="428506" cy="428506"/>
          </a:xfrm>
          <a:prstGeom prst="rect">
            <a:avLst/>
          </a:prstGeom>
        </p:spPr>
      </p:pic>
      <p:sp>
        <p:nvSpPr>
          <p:cNvPr id="11" name="Text 5">
            <a:extLst>
              <a:ext uri="{FF2B5EF4-FFF2-40B4-BE49-F238E27FC236}">
                <a16:creationId xmlns:a16="http://schemas.microsoft.com/office/drawing/2014/main" id="{65568EE5-DDE0-898C-3606-2F2377A5188A}"/>
              </a:ext>
            </a:extLst>
          </p:cNvPr>
          <p:cNvSpPr/>
          <p:nvPr/>
        </p:nvSpPr>
        <p:spPr>
          <a:xfrm>
            <a:off x="6086356" y="6550819"/>
            <a:ext cx="2255639" cy="281940"/>
          </a:xfrm>
          <a:prstGeom prst="rect">
            <a:avLst/>
          </a:prstGeom>
          <a:noFill/>
          <a:ln/>
        </p:spPr>
        <p:txBody>
          <a:bodyPr wrap="none" lIns="0" tIns="0" rIns="0" bIns="0" rtlCol="0" anchor="t"/>
          <a:lstStyle/>
          <a:p>
            <a:pPr marL="0" indent="0" algn="l">
              <a:lnSpc>
                <a:spcPts val="2200"/>
              </a:lnSpc>
              <a:buNone/>
            </a:pPr>
            <a:r>
              <a:rPr lang="en-US" sz="1750" b="1">
                <a:solidFill>
                  <a:srgbClr val="272525"/>
                </a:solidFill>
                <a:latin typeface="Barlow Bold" pitchFamily="34" charset="0"/>
                <a:ea typeface="Barlow Bold" pitchFamily="34" charset="-122"/>
                <a:cs typeface="Barlow Bold" pitchFamily="34" charset="-120"/>
              </a:rPr>
              <a:t>Ease of Check-in</a:t>
            </a:r>
            <a:endParaRPr lang="en-US" sz="1750"/>
          </a:p>
        </p:txBody>
      </p:sp>
      <p:sp>
        <p:nvSpPr>
          <p:cNvPr id="12" name="Text 6">
            <a:extLst>
              <a:ext uri="{FF2B5EF4-FFF2-40B4-BE49-F238E27FC236}">
                <a16:creationId xmlns:a16="http://schemas.microsoft.com/office/drawing/2014/main" id="{B4E01769-E27B-E971-96BB-62F731C4144E}"/>
              </a:ext>
            </a:extLst>
          </p:cNvPr>
          <p:cNvSpPr/>
          <p:nvPr/>
        </p:nvSpPr>
        <p:spPr>
          <a:xfrm>
            <a:off x="6086356" y="6935510"/>
            <a:ext cx="7944088" cy="822960"/>
          </a:xfrm>
          <a:prstGeom prst="rect">
            <a:avLst/>
          </a:prstGeom>
          <a:noFill/>
          <a:ln/>
        </p:spPr>
        <p:txBody>
          <a:bodyPr wrap="square" lIns="0" tIns="0" rIns="0" bIns="0" rtlCol="0" anchor="t"/>
          <a:lstStyle/>
          <a:p>
            <a:pPr marL="0" indent="0" algn="just">
              <a:lnSpc>
                <a:spcPts val="2150"/>
              </a:lnSpc>
              <a:buNone/>
            </a:pPr>
            <a:r>
              <a:rPr lang="en-US" sz="1300">
                <a:solidFill>
                  <a:srgbClr val="272525"/>
                </a:solidFill>
                <a:latin typeface="Montserrat" pitchFamily="34" charset="0"/>
                <a:ea typeface="Montserrat" pitchFamily="34" charset="-122"/>
                <a:cs typeface="Montserrat" pitchFamily="34" charset="-120"/>
              </a:rPr>
              <a:t>Smoother check-in processes considerably improve the overall experience. This entails streamlining check-in procedures, user-friendly digital solutions, personalized mobile applications, and multiple self-service kiosks in order to reduce wait times and enhance the overall experience.</a:t>
            </a:r>
            <a:endParaRPr lang="en-US" sz="1300"/>
          </a:p>
        </p:txBody>
      </p:sp>
    </p:spTree>
    <p:extLst>
      <p:ext uri="{BB962C8B-B14F-4D97-AF65-F5344CB8AC3E}">
        <p14:creationId xmlns:p14="http://schemas.microsoft.com/office/powerpoint/2010/main" val="3298762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DF919F-A7A5-0E18-2820-1DE5A83F47DB}"/>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D960C70E-47D0-6F07-4F35-99C03D273EFF}"/>
              </a:ext>
            </a:extLst>
          </p:cNvPr>
          <p:cNvPicPr>
            <a:picLocks noChangeAspect="1"/>
          </p:cNvPicPr>
          <p:nvPr/>
        </p:nvPicPr>
        <p:blipFill>
          <a:blip r:embed="rId3"/>
          <a:stretch>
            <a:fillRect/>
          </a:stretch>
        </p:blipFill>
        <p:spPr>
          <a:xfrm>
            <a:off x="0" y="0"/>
            <a:ext cx="5486400" cy="8229600"/>
          </a:xfrm>
          <a:prstGeom prst="rect">
            <a:avLst/>
          </a:prstGeom>
        </p:spPr>
      </p:pic>
      <p:sp>
        <p:nvSpPr>
          <p:cNvPr id="3" name="Text 0">
            <a:extLst>
              <a:ext uri="{FF2B5EF4-FFF2-40B4-BE49-F238E27FC236}">
                <a16:creationId xmlns:a16="http://schemas.microsoft.com/office/drawing/2014/main" id="{5EBAB541-A851-85BF-6CD0-A78C9FD237C2}"/>
              </a:ext>
            </a:extLst>
          </p:cNvPr>
          <p:cNvSpPr/>
          <p:nvPr/>
        </p:nvSpPr>
        <p:spPr>
          <a:xfrm>
            <a:off x="6056923" y="234443"/>
            <a:ext cx="7889558" cy="769382"/>
          </a:xfrm>
          <a:prstGeom prst="rect">
            <a:avLst/>
          </a:prstGeom>
          <a:noFill/>
          <a:ln/>
        </p:spPr>
        <p:txBody>
          <a:bodyPr wrap="square" lIns="0" tIns="0" rIns="0" bIns="0" rtlCol="0" anchor="t"/>
          <a:lstStyle/>
          <a:p>
            <a:pPr marL="0" indent="0">
              <a:lnSpc>
                <a:spcPts val="4600"/>
              </a:lnSpc>
              <a:buNone/>
            </a:pPr>
            <a:r>
              <a:rPr lang="en-US" sz="3700" b="1">
                <a:solidFill>
                  <a:srgbClr val="7068F4"/>
                </a:solidFill>
                <a:latin typeface="Barlow Bold" pitchFamily="34" charset="0"/>
                <a:ea typeface="Barlow Bold" pitchFamily="34" charset="-122"/>
                <a:cs typeface="Barlow Bold" pitchFamily="34" charset="-120"/>
              </a:rPr>
              <a:t>Lessons Learned: Key Insights</a:t>
            </a:r>
            <a:endParaRPr lang="en-US" sz="3700"/>
          </a:p>
        </p:txBody>
      </p:sp>
      <p:sp>
        <p:nvSpPr>
          <p:cNvPr id="20" name="Shape 1">
            <a:extLst>
              <a:ext uri="{FF2B5EF4-FFF2-40B4-BE49-F238E27FC236}">
                <a16:creationId xmlns:a16="http://schemas.microsoft.com/office/drawing/2014/main" id="{F82816DF-2713-38C4-BEDB-9E1687CC7300}"/>
              </a:ext>
            </a:extLst>
          </p:cNvPr>
          <p:cNvSpPr/>
          <p:nvPr/>
        </p:nvSpPr>
        <p:spPr>
          <a:xfrm flipH="1">
            <a:off x="6201342" y="1378163"/>
            <a:ext cx="45719" cy="4227219"/>
          </a:xfrm>
          <a:prstGeom prst="roundRect">
            <a:avLst>
              <a:gd name="adj" fmla="val 705612"/>
            </a:avLst>
          </a:prstGeom>
          <a:solidFill>
            <a:srgbClr val="C1C3D0"/>
          </a:solidFill>
          <a:ln/>
        </p:spPr>
        <p:txBody>
          <a:bodyPr/>
          <a:lstStyle/>
          <a:p>
            <a:endParaRPr lang="en-IN"/>
          </a:p>
        </p:txBody>
      </p:sp>
      <p:sp>
        <p:nvSpPr>
          <p:cNvPr id="21" name="Shape 2">
            <a:extLst>
              <a:ext uri="{FF2B5EF4-FFF2-40B4-BE49-F238E27FC236}">
                <a16:creationId xmlns:a16="http://schemas.microsoft.com/office/drawing/2014/main" id="{53C6B653-CA26-BC19-0AA4-FF25755A48AD}"/>
              </a:ext>
            </a:extLst>
          </p:cNvPr>
          <p:cNvSpPr/>
          <p:nvPr/>
        </p:nvSpPr>
        <p:spPr>
          <a:xfrm>
            <a:off x="6408021" y="1295890"/>
            <a:ext cx="627221" cy="22860"/>
          </a:xfrm>
          <a:prstGeom prst="roundRect">
            <a:avLst>
              <a:gd name="adj" fmla="val 705612"/>
            </a:avLst>
          </a:prstGeom>
          <a:solidFill>
            <a:srgbClr val="C1C3D0"/>
          </a:solidFill>
          <a:ln/>
        </p:spPr>
        <p:txBody>
          <a:bodyPr/>
          <a:lstStyle/>
          <a:p>
            <a:endParaRPr lang="en-IN"/>
          </a:p>
        </p:txBody>
      </p:sp>
      <p:sp>
        <p:nvSpPr>
          <p:cNvPr id="22" name="Shape 3">
            <a:extLst>
              <a:ext uri="{FF2B5EF4-FFF2-40B4-BE49-F238E27FC236}">
                <a16:creationId xmlns:a16="http://schemas.microsoft.com/office/drawing/2014/main" id="{3D50C931-C04D-7B8E-AAC8-2A19163291B6}"/>
              </a:ext>
            </a:extLst>
          </p:cNvPr>
          <p:cNvSpPr/>
          <p:nvPr/>
        </p:nvSpPr>
        <p:spPr>
          <a:xfrm>
            <a:off x="6056923" y="1105748"/>
            <a:ext cx="403146" cy="403146"/>
          </a:xfrm>
          <a:prstGeom prst="roundRect">
            <a:avLst>
              <a:gd name="adj" fmla="val 40011"/>
            </a:avLst>
          </a:prstGeom>
          <a:solidFill>
            <a:srgbClr val="EEEFF5"/>
          </a:solidFill>
          <a:ln/>
          <a:effectLst>
            <a:outerShdw blurRad="44450" dist="21590" dir="13500000" algn="bl" rotWithShape="0">
              <a:srgbClr val="FFFFFF">
                <a:alpha val="70000"/>
              </a:srgbClr>
            </a:outerShdw>
          </a:effectLst>
        </p:spPr>
        <p:txBody>
          <a:bodyPr/>
          <a:lstStyle/>
          <a:p>
            <a:endParaRPr lang="en-IN"/>
          </a:p>
        </p:txBody>
      </p:sp>
      <p:sp>
        <p:nvSpPr>
          <p:cNvPr id="23" name="Text 4">
            <a:extLst>
              <a:ext uri="{FF2B5EF4-FFF2-40B4-BE49-F238E27FC236}">
                <a16:creationId xmlns:a16="http://schemas.microsoft.com/office/drawing/2014/main" id="{47140775-5E15-9DF0-2C79-22ADF709F9BE}"/>
              </a:ext>
            </a:extLst>
          </p:cNvPr>
          <p:cNvSpPr/>
          <p:nvPr/>
        </p:nvSpPr>
        <p:spPr>
          <a:xfrm>
            <a:off x="6208370" y="1165755"/>
            <a:ext cx="100251" cy="283012"/>
          </a:xfrm>
          <a:prstGeom prst="rect">
            <a:avLst/>
          </a:prstGeom>
          <a:noFill/>
          <a:ln/>
        </p:spPr>
        <p:txBody>
          <a:bodyPr wrap="none" lIns="0" tIns="0" rIns="0" bIns="0" rtlCol="0" anchor="t"/>
          <a:lstStyle/>
          <a:p>
            <a:pPr marL="0" indent="0" algn="ctr">
              <a:lnSpc>
                <a:spcPts val="2200"/>
              </a:lnSpc>
              <a:buNone/>
            </a:pPr>
            <a:r>
              <a:rPr lang="en-US" sz="2200" b="1">
                <a:solidFill>
                  <a:srgbClr val="272525"/>
                </a:solidFill>
                <a:latin typeface="Barlow Bold" pitchFamily="34" charset="0"/>
                <a:ea typeface="Barlow Bold" pitchFamily="34" charset="-122"/>
                <a:cs typeface="Barlow Bold" pitchFamily="34" charset="-120"/>
              </a:rPr>
              <a:t>1</a:t>
            </a:r>
            <a:endParaRPr lang="en-US" sz="2200"/>
          </a:p>
        </p:txBody>
      </p:sp>
      <p:sp>
        <p:nvSpPr>
          <p:cNvPr id="24" name="Text 5">
            <a:extLst>
              <a:ext uri="{FF2B5EF4-FFF2-40B4-BE49-F238E27FC236}">
                <a16:creationId xmlns:a16="http://schemas.microsoft.com/office/drawing/2014/main" id="{491E9968-62B8-D114-E5F4-F5D95877ABF9}"/>
              </a:ext>
            </a:extLst>
          </p:cNvPr>
          <p:cNvSpPr/>
          <p:nvPr/>
        </p:nvSpPr>
        <p:spPr>
          <a:xfrm>
            <a:off x="7244214" y="1083364"/>
            <a:ext cx="2358152" cy="294799"/>
          </a:xfrm>
          <a:prstGeom prst="rect">
            <a:avLst/>
          </a:prstGeom>
          <a:noFill/>
          <a:ln/>
        </p:spPr>
        <p:txBody>
          <a:bodyPr wrap="none" lIns="0" tIns="0" rIns="0" bIns="0" rtlCol="0" anchor="t"/>
          <a:lstStyle/>
          <a:p>
            <a:pPr marL="0" indent="0" algn="l">
              <a:lnSpc>
                <a:spcPts val="2300"/>
              </a:lnSpc>
              <a:buNone/>
            </a:pPr>
            <a:r>
              <a:rPr lang="en-US" sz="1850" b="1">
                <a:solidFill>
                  <a:srgbClr val="272525"/>
                </a:solidFill>
                <a:latin typeface="Barlow Bold" pitchFamily="34" charset="0"/>
                <a:ea typeface="Barlow Bold" pitchFamily="34" charset="-122"/>
                <a:cs typeface="Barlow Bold" pitchFamily="34" charset="-120"/>
              </a:rPr>
              <a:t>Data Preprocessing</a:t>
            </a:r>
            <a:endParaRPr lang="en-US" sz="1850"/>
          </a:p>
        </p:txBody>
      </p:sp>
      <p:sp>
        <p:nvSpPr>
          <p:cNvPr id="25" name="Text 6">
            <a:extLst>
              <a:ext uri="{FF2B5EF4-FFF2-40B4-BE49-F238E27FC236}">
                <a16:creationId xmlns:a16="http://schemas.microsoft.com/office/drawing/2014/main" id="{16012055-1FD9-4792-7012-95BD0902A9F7}"/>
              </a:ext>
            </a:extLst>
          </p:cNvPr>
          <p:cNvSpPr/>
          <p:nvPr/>
        </p:nvSpPr>
        <p:spPr>
          <a:xfrm>
            <a:off x="7244214" y="1485676"/>
            <a:ext cx="6635115" cy="860108"/>
          </a:xfrm>
          <a:prstGeom prst="rect">
            <a:avLst/>
          </a:prstGeom>
          <a:noFill/>
          <a:ln/>
        </p:spPr>
        <p:txBody>
          <a:bodyPr wrap="square" lIns="0" tIns="0" rIns="0" bIns="0" rtlCol="0" anchor="t"/>
          <a:lstStyle/>
          <a:p>
            <a:pPr marL="0" indent="0" algn="just">
              <a:lnSpc>
                <a:spcPts val="2250"/>
              </a:lnSpc>
              <a:buNone/>
            </a:pPr>
            <a:r>
              <a:rPr lang="en-US" sz="1400" dirty="0">
                <a:solidFill>
                  <a:srgbClr val="272525"/>
                </a:solidFill>
                <a:latin typeface="Montserrat" pitchFamily="34" charset="0"/>
                <a:ea typeface="Montserrat" pitchFamily="34" charset="-122"/>
                <a:cs typeface="Montserrat" pitchFamily="34" charset="-120"/>
              </a:rPr>
              <a:t>First, we learned the importance of data preprocessing, handling missing values, removing duplicates, and encoding categorical variables were crucial steps to ensure model accuracy and reliability.</a:t>
            </a:r>
            <a:endParaRPr lang="en-US" sz="1400" dirty="0"/>
          </a:p>
        </p:txBody>
      </p:sp>
      <p:sp>
        <p:nvSpPr>
          <p:cNvPr id="26" name="Shape 7">
            <a:extLst>
              <a:ext uri="{FF2B5EF4-FFF2-40B4-BE49-F238E27FC236}">
                <a16:creationId xmlns:a16="http://schemas.microsoft.com/office/drawing/2014/main" id="{FEF517D4-EE17-54CA-8D4B-63DFC66E4EE1}"/>
              </a:ext>
            </a:extLst>
          </p:cNvPr>
          <p:cNvSpPr/>
          <p:nvPr/>
        </p:nvSpPr>
        <p:spPr>
          <a:xfrm>
            <a:off x="6408021" y="2941346"/>
            <a:ext cx="627221" cy="22860"/>
          </a:xfrm>
          <a:prstGeom prst="roundRect">
            <a:avLst>
              <a:gd name="adj" fmla="val 705612"/>
            </a:avLst>
          </a:prstGeom>
          <a:solidFill>
            <a:srgbClr val="C1C3D0"/>
          </a:solidFill>
          <a:ln/>
        </p:spPr>
        <p:txBody>
          <a:bodyPr/>
          <a:lstStyle/>
          <a:p>
            <a:endParaRPr lang="en-IN"/>
          </a:p>
        </p:txBody>
      </p:sp>
      <p:sp>
        <p:nvSpPr>
          <p:cNvPr id="27" name="Shape 8">
            <a:extLst>
              <a:ext uri="{FF2B5EF4-FFF2-40B4-BE49-F238E27FC236}">
                <a16:creationId xmlns:a16="http://schemas.microsoft.com/office/drawing/2014/main" id="{A5400424-5834-2884-0067-2FED0541F3B7}"/>
              </a:ext>
            </a:extLst>
          </p:cNvPr>
          <p:cNvSpPr/>
          <p:nvPr/>
        </p:nvSpPr>
        <p:spPr>
          <a:xfrm>
            <a:off x="6056923" y="2751203"/>
            <a:ext cx="403146" cy="403146"/>
          </a:xfrm>
          <a:prstGeom prst="roundRect">
            <a:avLst>
              <a:gd name="adj" fmla="val 40011"/>
            </a:avLst>
          </a:prstGeom>
          <a:solidFill>
            <a:srgbClr val="EEEFF5"/>
          </a:solidFill>
          <a:ln/>
          <a:effectLst>
            <a:outerShdw blurRad="44450" dist="21590" dir="13500000" algn="bl" rotWithShape="0">
              <a:srgbClr val="FFFFFF">
                <a:alpha val="70000"/>
              </a:srgbClr>
            </a:outerShdw>
          </a:effectLst>
        </p:spPr>
        <p:txBody>
          <a:bodyPr/>
          <a:lstStyle/>
          <a:p>
            <a:endParaRPr lang="en-IN"/>
          </a:p>
        </p:txBody>
      </p:sp>
      <p:sp>
        <p:nvSpPr>
          <p:cNvPr id="28" name="Text 9">
            <a:extLst>
              <a:ext uri="{FF2B5EF4-FFF2-40B4-BE49-F238E27FC236}">
                <a16:creationId xmlns:a16="http://schemas.microsoft.com/office/drawing/2014/main" id="{2C1F62BE-C38F-B026-5B0F-10D5F377EEA9}"/>
              </a:ext>
            </a:extLst>
          </p:cNvPr>
          <p:cNvSpPr/>
          <p:nvPr/>
        </p:nvSpPr>
        <p:spPr>
          <a:xfrm>
            <a:off x="6179200" y="2811211"/>
            <a:ext cx="158472" cy="283012"/>
          </a:xfrm>
          <a:prstGeom prst="rect">
            <a:avLst/>
          </a:prstGeom>
          <a:noFill/>
          <a:ln/>
        </p:spPr>
        <p:txBody>
          <a:bodyPr wrap="none" lIns="0" tIns="0" rIns="0" bIns="0" rtlCol="0" anchor="t"/>
          <a:lstStyle/>
          <a:p>
            <a:pPr marL="0" indent="0" algn="ctr">
              <a:lnSpc>
                <a:spcPts val="2200"/>
              </a:lnSpc>
              <a:buNone/>
            </a:pPr>
            <a:r>
              <a:rPr lang="en-US" sz="2200" b="1">
                <a:solidFill>
                  <a:srgbClr val="272525"/>
                </a:solidFill>
                <a:latin typeface="Barlow Bold" pitchFamily="34" charset="0"/>
                <a:ea typeface="Barlow Bold" pitchFamily="34" charset="-122"/>
                <a:cs typeface="Barlow Bold" pitchFamily="34" charset="-120"/>
              </a:rPr>
              <a:t>2</a:t>
            </a:r>
            <a:endParaRPr lang="en-US" sz="2200"/>
          </a:p>
        </p:txBody>
      </p:sp>
      <p:sp>
        <p:nvSpPr>
          <p:cNvPr id="29" name="Text 10">
            <a:extLst>
              <a:ext uri="{FF2B5EF4-FFF2-40B4-BE49-F238E27FC236}">
                <a16:creationId xmlns:a16="http://schemas.microsoft.com/office/drawing/2014/main" id="{9FA4CC2E-CA6F-B833-53BC-AB3ACC969E41}"/>
              </a:ext>
            </a:extLst>
          </p:cNvPr>
          <p:cNvSpPr/>
          <p:nvPr/>
        </p:nvSpPr>
        <p:spPr>
          <a:xfrm>
            <a:off x="7244214" y="2728820"/>
            <a:ext cx="2983587" cy="294799"/>
          </a:xfrm>
          <a:prstGeom prst="rect">
            <a:avLst/>
          </a:prstGeom>
          <a:noFill/>
          <a:ln/>
        </p:spPr>
        <p:txBody>
          <a:bodyPr wrap="none" lIns="0" tIns="0" rIns="0" bIns="0" rtlCol="0" anchor="t"/>
          <a:lstStyle/>
          <a:p>
            <a:pPr marL="0" indent="0" algn="l">
              <a:lnSpc>
                <a:spcPts val="2300"/>
              </a:lnSpc>
              <a:buNone/>
            </a:pPr>
            <a:r>
              <a:rPr lang="en-US" sz="1850" b="1">
                <a:solidFill>
                  <a:srgbClr val="272525"/>
                </a:solidFill>
                <a:latin typeface="Barlow Bold" pitchFamily="34" charset="0"/>
              </a:rPr>
              <a:t>Feature Importance Analysis</a:t>
            </a:r>
            <a:endParaRPr lang="en-US" sz="1850"/>
          </a:p>
        </p:txBody>
      </p:sp>
      <p:sp>
        <p:nvSpPr>
          <p:cNvPr id="30" name="Text 11">
            <a:extLst>
              <a:ext uri="{FF2B5EF4-FFF2-40B4-BE49-F238E27FC236}">
                <a16:creationId xmlns:a16="http://schemas.microsoft.com/office/drawing/2014/main" id="{6B5DC183-CB59-4883-2B9F-3A30131054CE}"/>
              </a:ext>
            </a:extLst>
          </p:cNvPr>
          <p:cNvSpPr/>
          <p:nvPr/>
        </p:nvSpPr>
        <p:spPr>
          <a:xfrm>
            <a:off x="7244214" y="3131131"/>
            <a:ext cx="6635115" cy="1160853"/>
          </a:xfrm>
          <a:prstGeom prst="rect">
            <a:avLst/>
          </a:prstGeom>
          <a:noFill/>
          <a:ln/>
        </p:spPr>
        <p:txBody>
          <a:bodyPr wrap="square" lIns="0" tIns="0" rIns="0" bIns="0" rtlCol="0" anchor="t"/>
          <a:lstStyle/>
          <a:p>
            <a:pPr marL="0" indent="0" algn="just">
              <a:lnSpc>
                <a:spcPts val="2250"/>
              </a:lnSpc>
              <a:buNone/>
            </a:pPr>
            <a:r>
              <a:rPr lang="en-US" sz="1400" dirty="0">
                <a:solidFill>
                  <a:srgbClr val="272525"/>
                </a:solidFill>
                <a:latin typeface="Montserrat"/>
                <a:ea typeface="Montserrat" pitchFamily="34" charset="-122"/>
                <a:cs typeface="Montserrat" pitchFamily="34" charset="-120"/>
              </a:rPr>
              <a:t>Second, we realized that feature importance analysis is invaluable. Identifying key factors like seat comfort and inflight service helped us understand what matters most to passengers and provided actionable insights for airlines.</a:t>
            </a:r>
            <a:endParaRPr lang="en-US" sz="1400" dirty="0">
              <a:latin typeface="Montserrat"/>
            </a:endParaRPr>
          </a:p>
        </p:txBody>
      </p:sp>
      <p:sp>
        <p:nvSpPr>
          <p:cNvPr id="31" name="Shape 12">
            <a:extLst>
              <a:ext uri="{FF2B5EF4-FFF2-40B4-BE49-F238E27FC236}">
                <a16:creationId xmlns:a16="http://schemas.microsoft.com/office/drawing/2014/main" id="{F60F31C2-C620-923C-A462-2BE01734FE5D}"/>
              </a:ext>
            </a:extLst>
          </p:cNvPr>
          <p:cNvSpPr/>
          <p:nvPr/>
        </p:nvSpPr>
        <p:spPr>
          <a:xfrm>
            <a:off x="6408021" y="4734901"/>
            <a:ext cx="627221" cy="22860"/>
          </a:xfrm>
          <a:prstGeom prst="roundRect">
            <a:avLst>
              <a:gd name="adj" fmla="val 705612"/>
            </a:avLst>
          </a:prstGeom>
          <a:solidFill>
            <a:srgbClr val="C1C3D0"/>
          </a:solidFill>
          <a:ln/>
        </p:spPr>
        <p:txBody>
          <a:bodyPr/>
          <a:lstStyle/>
          <a:p>
            <a:endParaRPr lang="en-IN"/>
          </a:p>
        </p:txBody>
      </p:sp>
      <p:sp>
        <p:nvSpPr>
          <p:cNvPr id="32" name="Shape 13">
            <a:extLst>
              <a:ext uri="{FF2B5EF4-FFF2-40B4-BE49-F238E27FC236}">
                <a16:creationId xmlns:a16="http://schemas.microsoft.com/office/drawing/2014/main" id="{622AF3B0-1807-2776-3B39-F911F1007380}"/>
              </a:ext>
            </a:extLst>
          </p:cNvPr>
          <p:cNvSpPr/>
          <p:nvPr/>
        </p:nvSpPr>
        <p:spPr>
          <a:xfrm>
            <a:off x="6056923" y="4544758"/>
            <a:ext cx="403146" cy="403146"/>
          </a:xfrm>
          <a:prstGeom prst="roundRect">
            <a:avLst>
              <a:gd name="adj" fmla="val 40011"/>
            </a:avLst>
          </a:prstGeom>
          <a:solidFill>
            <a:srgbClr val="EEEFF5"/>
          </a:solidFill>
          <a:ln/>
          <a:effectLst>
            <a:outerShdw blurRad="44450" dist="21590" dir="13500000" algn="bl" rotWithShape="0">
              <a:srgbClr val="FFFFFF">
                <a:alpha val="70000"/>
              </a:srgbClr>
            </a:outerShdw>
          </a:effectLst>
        </p:spPr>
        <p:txBody>
          <a:bodyPr/>
          <a:lstStyle/>
          <a:p>
            <a:endParaRPr lang="en-IN"/>
          </a:p>
        </p:txBody>
      </p:sp>
      <p:sp>
        <p:nvSpPr>
          <p:cNvPr id="33" name="Text 14">
            <a:extLst>
              <a:ext uri="{FF2B5EF4-FFF2-40B4-BE49-F238E27FC236}">
                <a16:creationId xmlns:a16="http://schemas.microsoft.com/office/drawing/2014/main" id="{AEA1E6A3-48D6-700D-A33C-5726F8935173}"/>
              </a:ext>
            </a:extLst>
          </p:cNvPr>
          <p:cNvSpPr/>
          <p:nvPr/>
        </p:nvSpPr>
        <p:spPr>
          <a:xfrm>
            <a:off x="6182057" y="4604766"/>
            <a:ext cx="152876" cy="283012"/>
          </a:xfrm>
          <a:prstGeom prst="rect">
            <a:avLst/>
          </a:prstGeom>
          <a:noFill/>
          <a:ln/>
        </p:spPr>
        <p:txBody>
          <a:bodyPr wrap="none" lIns="0" tIns="0" rIns="0" bIns="0" rtlCol="0" anchor="t"/>
          <a:lstStyle/>
          <a:p>
            <a:pPr marL="0" indent="0" algn="ctr">
              <a:lnSpc>
                <a:spcPts val="2200"/>
              </a:lnSpc>
              <a:buNone/>
            </a:pPr>
            <a:r>
              <a:rPr lang="en-US" sz="2200" b="1">
                <a:solidFill>
                  <a:srgbClr val="272525"/>
                </a:solidFill>
                <a:latin typeface="Barlow Bold" pitchFamily="34" charset="0"/>
                <a:ea typeface="Barlow Bold" pitchFamily="34" charset="-122"/>
                <a:cs typeface="Barlow Bold" pitchFamily="34" charset="-120"/>
              </a:rPr>
              <a:t>3</a:t>
            </a:r>
            <a:endParaRPr lang="en-US" sz="2200"/>
          </a:p>
        </p:txBody>
      </p:sp>
      <p:sp>
        <p:nvSpPr>
          <p:cNvPr id="34" name="Text 15">
            <a:extLst>
              <a:ext uri="{FF2B5EF4-FFF2-40B4-BE49-F238E27FC236}">
                <a16:creationId xmlns:a16="http://schemas.microsoft.com/office/drawing/2014/main" id="{58F31C1F-647B-BDA9-B2A9-56F78B1EFB53}"/>
              </a:ext>
            </a:extLst>
          </p:cNvPr>
          <p:cNvSpPr/>
          <p:nvPr/>
        </p:nvSpPr>
        <p:spPr>
          <a:xfrm>
            <a:off x="7244214" y="4522375"/>
            <a:ext cx="2443758" cy="294799"/>
          </a:xfrm>
          <a:prstGeom prst="rect">
            <a:avLst/>
          </a:prstGeom>
          <a:noFill/>
          <a:ln/>
        </p:spPr>
        <p:txBody>
          <a:bodyPr wrap="none" lIns="0" tIns="0" rIns="0" bIns="0" rtlCol="0" anchor="t"/>
          <a:lstStyle/>
          <a:p>
            <a:pPr marL="0" indent="0" algn="l">
              <a:lnSpc>
                <a:spcPts val="2300"/>
              </a:lnSpc>
              <a:buNone/>
            </a:pPr>
            <a:r>
              <a:rPr lang="en-US" sz="1850" b="1">
                <a:solidFill>
                  <a:srgbClr val="272525"/>
                </a:solidFill>
                <a:latin typeface="Barlow Bold" pitchFamily="34" charset="0"/>
                <a:ea typeface="Barlow Bold" pitchFamily="34" charset="-122"/>
                <a:cs typeface="Barlow Bold" pitchFamily="34" charset="-120"/>
              </a:rPr>
              <a:t>Class Imbalance and Computational Limits</a:t>
            </a:r>
            <a:endParaRPr lang="en-US" sz="1850"/>
          </a:p>
        </p:txBody>
      </p:sp>
      <p:sp>
        <p:nvSpPr>
          <p:cNvPr id="35" name="Text 16">
            <a:extLst>
              <a:ext uri="{FF2B5EF4-FFF2-40B4-BE49-F238E27FC236}">
                <a16:creationId xmlns:a16="http://schemas.microsoft.com/office/drawing/2014/main" id="{E93D6555-CE85-485F-DBDD-05ED8B0F5984}"/>
              </a:ext>
            </a:extLst>
          </p:cNvPr>
          <p:cNvSpPr/>
          <p:nvPr/>
        </p:nvSpPr>
        <p:spPr>
          <a:xfrm>
            <a:off x="7244214" y="4889401"/>
            <a:ext cx="6635115" cy="1160852"/>
          </a:xfrm>
          <a:prstGeom prst="rect">
            <a:avLst/>
          </a:prstGeom>
          <a:noFill/>
          <a:ln/>
        </p:spPr>
        <p:txBody>
          <a:bodyPr wrap="square" lIns="0" tIns="0" rIns="0" bIns="0" rtlCol="0" anchor="t"/>
          <a:lstStyle/>
          <a:p>
            <a:pPr marL="0" indent="0" algn="just">
              <a:lnSpc>
                <a:spcPts val="2250"/>
              </a:lnSpc>
              <a:buNone/>
            </a:pPr>
            <a:r>
              <a:rPr lang="en-US" sz="1400" dirty="0">
                <a:solidFill>
                  <a:srgbClr val="272525"/>
                </a:solidFill>
                <a:latin typeface="Montserrat"/>
                <a:ea typeface="Montserrat" pitchFamily="34" charset="-122"/>
                <a:cs typeface="Montserrat" pitchFamily="34" charset="-120"/>
              </a:rPr>
              <a:t>Third, we faced challenges such as class imbalance and computational limits during hyperparameter tuning. Addressing these required creative solutions like sampling and optimizing </a:t>
            </a:r>
            <a:r>
              <a:rPr lang="en-US" sz="1400" dirty="0" err="1">
                <a:solidFill>
                  <a:srgbClr val="272525"/>
                </a:solidFill>
                <a:latin typeface="Montserrat"/>
                <a:ea typeface="Montserrat" pitchFamily="34" charset="-122"/>
                <a:cs typeface="Montserrat" pitchFamily="34" charset="-120"/>
              </a:rPr>
              <a:t>GridSearch</a:t>
            </a:r>
            <a:r>
              <a:rPr lang="en-US" sz="1400" dirty="0">
                <a:solidFill>
                  <a:srgbClr val="272525"/>
                </a:solidFill>
                <a:latin typeface="Montserrat"/>
                <a:ea typeface="Montserrat" pitchFamily="34" charset="-122"/>
                <a:cs typeface="Montserrat" pitchFamily="34" charset="-120"/>
              </a:rPr>
              <a:t> parameters for efficiency</a:t>
            </a:r>
            <a:endParaRPr lang="en-US" sz="1400" dirty="0">
              <a:latin typeface="Montserrat"/>
            </a:endParaRPr>
          </a:p>
        </p:txBody>
      </p:sp>
      <p:sp>
        <p:nvSpPr>
          <p:cNvPr id="37" name="Text 11">
            <a:extLst>
              <a:ext uri="{FF2B5EF4-FFF2-40B4-BE49-F238E27FC236}">
                <a16:creationId xmlns:a16="http://schemas.microsoft.com/office/drawing/2014/main" id="{88B8A8D8-EF8D-EE70-C5AD-D72AF0A8211F}"/>
              </a:ext>
            </a:extLst>
          </p:cNvPr>
          <p:cNvSpPr/>
          <p:nvPr/>
        </p:nvSpPr>
        <p:spPr>
          <a:xfrm>
            <a:off x="6094412" y="6085540"/>
            <a:ext cx="7889558" cy="1610659"/>
          </a:xfrm>
          <a:prstGeom prst="rect">
            <a:avLst/>
          </a:prstGeom>
          <a:noFill/>
          <a:ln/>
        </p:spPr>
        <p:txBody>
          <a:bodyPr wrap="square" lIns="0" tIns="0" rIns="0" bIns="0" rtlCol="0" anchor="t"/>
          <a:lstStyle/>
          <a:p>
            <a:pPr marL="0" indent="0" algn="just">
              <a:lnSpc>
                <a:spcPts val="2250"/>
              </a:lnSpc>
              <a:buNone/>
            </a:pPr>
            <a:r>
              <a:rPr lang="en-US" sz="1400" dirty="0">
                <a:solidFill>
                  <a:srgbClr val="272525"/>
                </a:solidFill>
                <a:latin typeface="Montserrat" pitchFamily="34" charset="0"/>
                <a:ea typeface="Montserrat" pitchFamily="34" charset="-122"/>
                <a:cs typeface="Montserrat" pitchFamily="34" charset="-120"/>
              </a:rPr>
              <a:t>Finally, this project highlighted the potential of AI in solving real world problems. By leveraging machine learning, airlines can predict dissatisfaction, enhance passenger experience, and build long-term loyalty. In the future, we aim to extend this analysis to real-time data, enabling airlines to respond proactively to passenger feedback mid-flight.</a:t>
            </a:r>
          </a:p>
        </p:txBody>
      </p:sp>
    </p:spTree>
    <p:extLst>
      <p:ext uri="{BB962C8B-B14F-4D97-AF65-F5344CB8AC3E}">
        <p14:creationId xmlns:p14="http://schemas.microsoft.com/office/powerpoint/2010/main" val="29979541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3" name="Text 0"/>
          <p:cNvSpPr/>
          <p:nvPr/>
        </p:nvSpPr>
        <p:spPr>
          <a:xfrm>
            <a:off x="758309" y="2729151"/>
            <a:ext cx="6453783" cy="712708"/>
          </a:xfrm>
          <a:prstGeom prst="rect">
            <a:avLst/>
          </a:prstGeom>
          <a:noFill/>
          <a:ln/>
        </p:spPr>
        <p:txBody>
          <a:bodyPr wrap="none" lIns="0" tIns="0" rIns="0" bIns="0" rtlCol="0" anchor="t"/>
          <a:lstStyle/>
          <a:p>
            <a:pPr marL="0" indent="0">
              <a:lnSpc>
                <a:spcPts val="5600"/>
              </a:lnSpc>
              <a:buNone/>
            </a:pPr>
            <a:r>
              <a:rPr lang="en-US" sz="4450" b="1" dirty="0">
                <a:solidFill>
                  <a:srgbClr val="7068F4"/>
                </a:solidFill>
                <a:latin typeface="Barlow Bold" pitchFamily="34" charset="0"/>
                <a:ea typeface="Barlow Bold" pitchFamily="34" charset="-122"/>
                <a:cs typeface="Barlow Bold" pitchFamily="34" charset="-120"/>
              </a:rPr>
              <a:t>Q&amp;A:</a:t>
            </a:r>
            <a:endParaRPr lang="en-US" sz="4450" dirty="0"/>
          </a:p>
        </p:txBody>
      </p:sp>
      <p:sp>
        <p:nvSpPr>
          <p:cNvPr id="4" name="Text 1"/>
          <p:cNvSpPr/>
          <p:nvPr/>
        </p:nvSpPr>
        <p:spPr>
          <a:xfrm>
            <a:off x="758309" y="3766780"/>
            <a:ext cx="7627382" cy="2087920"/>
          </a:xfrm>
          <a:prstGeom prst="rect">
            <a:avLst/>
          </a:prstGeom>
          <a:noFill/>
          <a:ln/>
        </p:spPr>
        <p:txBody>
          <a:bodyPr wrap="square" lIns="0" tIns="0" rIns="0" bIns="0" rtlCol="0" anchor="t"/>
          <a:lstStyle/>
          <a:p>
            <a:pPr marL="0" indent="0">
              <a:lnSpc>
                <a:spcPts val="2700"/>
              </a:lnSpc>
              <a:buNone/>
            </a:pPr>
            <a:r>
              <a:rPr lang="en-US" sz="1700">
                <a:solidFill>
                  <a:srgbClr val="272525"/>
                </a:solidFill>
                <a:latin typeface="Montserrat" pitchFamily="34" charset="0"/>
                <a:ea typeface="Montserrat" pitchFamily="34" charset="-122"/>
                <a:cs typeface="Montserrat" pitchFamily="34" charset="-120"/>
              </a:rPr>
              <a:t>Thank you for your interest! We are now open to answering </a:t>
            </a:r>
          </a:p>
          <a:p>
            <a:pPr marL="0" indent="0">
              <a:lnSpc>
                <a:spcPts val="2700"/>
              </a:lnSpc>
              <a:buNone/>
            </a:pPr>
            <a:r>
              <a:rPr lang="en-US" sz="1700">
                <a:solidFill>
                  <a:srgbClr val="272525"/>
                </a:solidFill>
                <a:latin typeface="Montserrat" pitchFamily="34" charset="0"/>
                <a:ea typeface="Montserrat" pitchFamily="34" charset="-122"/>
                <a:cs typeface="Montserrat" pitchFamily="34" charset="-120"/>
              </a:rPr>
              <a:t>any questions you may have concerning our project. </a:t>
            </a:r>
          </a:p>
          <a:p>
            <a:pPr marL="0" indent="0">
              <a:lnSpc>
                <a:spcPts val="2700"/>
              </a:lnSpc>
              <a:buNone/>
            </a:pPr>
            <a:endParaRPr lang="en-US" sz="1700">
              <a:solidFill>
                <a:srgbClr val="272525"/>
              </a:solidFill>
              <a:latin typeface="Montserrat" pitchFamily="34" charset="0"/>
              <a:ea typeface="Montserrat" pitchFamily="34" charset="-122"/>
              <a:cs typeface="Montserrat" pitchFamily="34" charset="-120"/>
            </a:endParaRPr>
          </a:p>
          <a:p>
            <a:pPr marL="0" indent="0">
              <a:lnSpc>
                <a:spcPts val="2700"/>
              </a:lnSpc>
              <a:buNone/>
            </a:pPr>
            <a:r>
              <a:rPr lang="en-US" sz="1700">
                <a:solidFill>
                  <a:srgbClr val="272525"/>
                </a:solidFill>
                <a:latin typeface="Montserrat" pitchFamily="34" charset="0"/>
                <a:ea typeface="Montserrat" pitchFamily="34" charset="-122"/>
                <a:cs typeface="Montserrat" pitchFamily="34" charset="-120"/>
              </a:rPr>
              <a:t>Please feel free to ask questions concerning our dataset, the AI </a:t>
            </a:r>
          </a:p>
          <a:p>
            <a:pPr marL="0" indent="0">
              <a:lnSpc>
                <a:spcPts val="2700"/>
              </a:lnSpc>
              <a:buNone/>
            </a:pPr>
            <a:r>
              <a:rPr lang="en-US" sz="1700">
                <a:solidFill>
                  <a:srgbClr val="272525"/>
                </a:solidFill>
                <a:latin typeface="Montserrat" pitchFamily="34" charset="0"/>
                <a:ea typeface="Montserrat" pitchFamily="34" charset="-122"/>
                <a:cs typeface="Montserrat" pitchFamily="34" charset="-120"/>
              </a:rPr>
              <a:t>models we employed, the insights we discovered, or how these </a:t>
            </a:r>
          </a:p>
          <a:p>
            <a:pPr marL="0" indent="0">
              <a:lnSpc>
                <a:spcPts val="2700"/>
              </a:lnSpc>
              <a:buNone/>
            </a:pPr>
            <a:r>
              <a:rPr lang="en-US" sz="1700">
                <a:solidFill>
                  <a:srgbClr val="272525"/>
                </a:solidFill>
                <a:latin typeface="Montserrat" pitchFamily="34" charset="0"/>
                <a:ea typeface="Montserrat" pitchFamily="34" charset="-122"/>
                <a:cs typeface="Montserrat" pitchFamily="34" charset="-120"/>
              </a:rPr>
              <a:t>discoveries may be applied to real-world airline operations.</a:t>
            </a:r>
            <a:endParaRPr lang="en-US" sz="1700" dirty="0"/>
          </a:p>
        </p:txBody>
      </p:sp>
      <p:pic>
        <p:nvPicPr>
          <p:cNvPr id="5" name="Image 0">
            <a:extLst>
              <a:ext uri="{FF2B5EF4-FFF2-40B4-BE49-F238E27FC236}">
                <a16:creationId xmlns:a16="http://schemas.microsoft.com/office/drawing/2014/main" id="{579549CF-2C16-19EA-80CA-ED2C53DE05EF}"/>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58309" y="2734747"/>
            <a:ext cx="5701546" cy="712708"/>
          </a:xfrm>
          <a:prstGeom prst="rect">
            <a:avLst/>
          </a:prstGeom>
          <a:noFill/>
          <a:ln/>
        </p:spPr>
        <p:txBody>
          <a:bodyPr wrap="none" lIns="0" tIns="0" rIns="0" bIns="0" rtlCol="0" anchor="t"/>
          <a:lstStyle/>
          <a:p>
            <a:pPr marL="0" indent="0">
              <a:lnSpc>
                <a:spcPts val="5600"/>
              </a:lnSpc>
              <a:buNone/>
            </a:pPr>
            <a:endParaRPr lang="en-US" sz="4450" dirty="0"/>
          </a:p>
        </p:txBody>
      </p:sp>
      <p:sp>
        <p:nvSpPr>
          <p:cNvPr id="3" name="Text 1"/>
          <p:cNvSpPr/>
          <p:nvPr/>
        </p:nvSpPr>
        <p:spPr>
          <a:xfrm>
            <a:off x="758309" y="3880723"/>
            <a:ext cx="13113782" cy="346710"/>
          </a:xfrm>
          <a:prstGeom prst="rect">
            <a:avLst/>
          </a:prstGeom>
          <a:noFill/>
          <a:ln/>
        </p:spPr>
        <p:txBody>
          <a:bodyPr wrap="none" lIns="0" tIns="0" rIns="0" bIns="0" rtlCol="0" anchor="t"/>
          <a:lstStyle/>
          <a:p>
            <a:pPr marL="342900" indent="-342900" algn="l">
              <a:lnSpc>
                <a:spcPts val="2700"/>
              </a:lnSpc>
              <a:buSzPct val="100000"/>
              <a:buChar char="•"/>
            </a:pPr>
            <a:endParaRPr lang="en-US" sz="1700" dirty="0"/>
          </a:p>
        </p:txBody>
      </p:sp>
      <p:sp>
        <p:nvSpPr>
          <p:cNvPr id="4" name="Text 2"/>
          <p:cNvSpPr/>
          <p:nvPr/>
        </p:nvSpPr>
        <p:spPr>
          <a:xfrm>
            <a:off x="758309" y="4303157"/>
            <a:ext cx="13113782" cy="346710"/>
          </a:xfrm>
          <a:prstGeom prst="rect">
            <a:avLst/>
          </a:prstGeom>
          <a:noFill/>
          <a:ln/>
        </p:spPr>
        <p:txBody>
          <a:bodyPr wrap="none" lIns="0" tIns="0" rIns="0" bIns="0" rtlCol="0" anchor="t"/>
          <a:lstStyle/>
          <a:p>
            <a:pPr marL="342900" indent="-342900" algn="l">
              <a:lnSpc>
                <a:spcPts val="2700"/>
              </a:lnSpc>
              <a:buSzPct val="100000"/>
              <a:buChar char="•"/>
            </a:pPr>
            <a:endParaRPr lang="en-US" sz="1700" dirty="0"/>
          </a:p>
        </p:txBody>
      </p:sp>
      <p:sp>
        <p:nvSpPr>
          <p:cNvPr id="5" name="Text 3"/>
          <p:cNvSpPr/>
          <p:nvPr/>
        </p:nvSpPr>
        <p:spPr>
          <a:xfrm>
            <a:off x="758309" y="4725591"/>
            <a:ext cx="13113782" cy="346710"/>
          </a:xfrm>
          <a:prstGeom prst="rect">
            <a:avLst/>
          </a:prstGeom>
          <a:noFill/>
          <a:ln/>
        </p:spPr>
        <p:txBody>
          <a:bodyPr wrap="none" lIns="0" tIns="0" rIns="0" bIns="0" rtlCol="0" anchor="t"/>
          <a:lstStyle/>
          <a:p>
            <a:pPr marL="342900" indent="-342900" algn="l">
              <a:lnSpc>
                <a:spcPts val="2700"/>
              </a:lnSpc>
              <a:buSzPct val="100000"/>
              <a:buChar char="•"/>
            </a:pPr>
            <a:endParaRPr lang="en-US" sz="1700" dirty="0"/>
          </a:p>
        </p:txBody>
      </p:sp>
      <p:sp>
        <p:nvSpPr>
          <p:cNvPr id="6" name="Text 4"/>
          <p:cNvSpPr/>
          <p:nvPr/>
        </p:nvSpPr>
        <p:spPr>
          <a:xfrm>
            <a:off x="758309" y="5148024"/>
            <a:ext cx="13113782" cy="346710"/>
          </a:xfrm>
          <a:prstGeom prst="rect">
            <a:avLst/>
          </a:prstGeom>
          <a:noFill/>
          <a:ln/>
        </p:spPr>
        <p:txBody>
          <a:bodyPr wrap="none" lIns="0" tIns="0" rIns="0" bIns="0" rtlCol="0" anchor="t"/>
          <a:lstStyle/>
          <a:p>
            <a:pPr marL="342900" indent="-342900" algn="l">
              <a:lnSpc>
                <a:spcPts val="2700"/>
              </a:lnSpc>
              <a:buSzPct val="100000"/>
              <a:buChar char="•"/>
            </a:pPr>
            <a:endParaRPr lang="en-US" sz="17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58309" y="2069068"/>
            <a:ext cx="5701546" cy="712708"/>
          </a:xfrm>
          <a:prstGeom prst="rect">
            <a:avLst/>
          </a:prstGeom>
          <a:noFill/>
          <a:ln/>
        </p:spPr>
        <p:txBody>
          <a:bodyPr wrap="none" lIns="0" tIns="0" rIns="0" bIns="0" rtlCol="0" anchor="t"/>
          <a:lstStyle/>
          <a:p>
            <a:pPr marL="0" indent="0">
              <a:lnSpc>
                <a:spcPts val="5600"/>
              </a:lnSpc>
              <a:buNone/>
            </a:pPr>
            <a:endParaRPr lang="en-US" sz="4450" dirty="0"/>
          </a:p>
        </p:txBody>
      </p:sp>
      <p:pic>
        <p:nvPicPr>
          <p:cNvPr id="3" name="Image 0" descr="preencoded.png"/>
          <p:cNvPicPr>
            <a:picLocks noChangeAspect="1"/>
          </p:cNvPicPr>
          <p:nvPr/>
        </p:nvPicPr>
        <p:blipFill>
          <a:blip r:embed="rId3"/>
          <a:stretch>
            <a:fillRect/>
          </a:stretch>
        </p:blipFill>
        <p:spPr>
          <a:xfrm>
            <a:off x="765929" y="3354824"/>
            <a:ext cx="4250650" cy="2599849"/>
          </a:xfrm>
          <a:prstGeom prst="rect">
            <a:avLst/>
          </a:prstGeom>
        </p:spPr>
      </p:pic>
      <p:pic>
        <p:nvPicPr>
          <p:cNvPr id="4" name="Image 1" descr="preencoded.png"/>
          <p:cNvPicPr>
            <a:picLocks noChangeAspect="1"/>
          </p:cNvPicPr>
          <p:nvPr/>
        </p:nvPicPr>
        <p:blipFill>
          <a:blip r:embed="rId3"/>
          <a:stretch>
            <a:fillRect/>
          </a:stretch>
        </p:blipFill>
        <p:spPr>
          <a:xfrm>
            <a:off x="5189815" y="3354824"/>
            <a:ext cx="4250650" cy="2599849"/>
          </a:xfrm>
          <a:prstGeom prst="rect">
            <a:avLst/>
          </a:prstGeom>
        </p:spPr>
      </p:pic>
      <p:pic>
        <p:nvPicPr>
          <p:cNvPr id="5" name="Image 2" descr="preencoded.png"/>
          <p:cNvPicPr>
            <a:picLocks noChangeAspect="1"/>
          </p:cNvPicPr>
          <p:nvPr/>
        </p:nvPicPr>
        <p:blipFill>
          <a:blip r:embed="rId3"/>
          <a:stretch>
            <a:fillRect/>
          </a:stretch>
        </p:blipFill>
        <p:spPr>
          <a:xfrm>
            <a:off x="9613702" y="3354824"/>
            <a:ext cx="4250650" cy="2599849"/>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5E0DF"/>
          </a:solidFill>
          <a:ln/>
        </p:spPr>
        <p:txBody>
          <a:bodyPr/>
          <a:lstStyle/>
          <a:p>
            <a:endParaRPr lang="en-IN"/>
          </a:p>
        </p:txBody>
      </p:sp>
      <p:pic>
        <p:nvPicPr>
          <p:cNvPr id="3"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758309" y="3422571"/>
            <a:ext cx="5701546" cy="712708"/>
          </a:xfrm>
          <a:prstGeom prst="rect">
            <a:avLst/>
          </a:prstGeom>
          <a:noFill/>
          <a:ln/>
        </p:spPr>
        <p:txBody>
          <a:bodyPr wrap="none" lIns="0" tIns="0" rIns="0" bIns="0" rtlCol="0" anchor="t"/>
          <a:lstStyle/>
          <a:p>
            <a:pPr marL="0" indent="0">
              <a:lnSpc>
                <a:spcPts val="5600"/>
              </a:lnSpc>
              <a:buNone/>
            </a:pPr>
            <a:endParaRPr lang="en-US" sz="4450" dirty="0"/>
          </a:p>
        </p:txBody>
      </p:sp>
      <p:sp>
        <p:nvSpPr>
          <p:cNvPr id="5" name="Text 2"/>
          <p:cNvSpPr/>
          <p:nvPr/>
        </p:nvSpPr>
        <p:spPr>
          <a:xfrm>
            <a:off x="758309" y="4460200"/>
            <a:ext cx="13113782" cy="346710"/>
          </a:xfrm>
          <a:prstGeom prst="rect">
            <a:avLst/>
          </a:prstGeom>
          <a:noFill/>
          <a:ln/>
        </p:spPr>
        <p:txBody>
          <a:bodyPr wrap="none" lIns="0" tIns="0" rIns="0" bIns="0" rtlCol="0" anchor="t"/>
          <a:lstStyle/>
          <a:p>
            <a:pPr marL="0" indent="0">
              <a:lnSpc>
                <a:spcPts val="2700"/>
              </a:lnSpc>
              <a:buNone/>
            </a:pPr>
            <a:endParaRPr lang="en-US" sz="17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58309" y="2734747"/>
            <a:ext cx="5701546" cy="712708"/>
          </a:xfrm>
          <a:prstGeom prst="rect">
            <a:avLst/>
          </a:prstGeom>
          <a:noFill/>
          <a:ln/>
        </p:spPr>
        <p:txBody>
          <a:bodyPr wrap="none" lIns="0" tIns="0" rIns="0" bIns="0" rtlCol="0" anchor="t"/>
          <a:lstStyle/>
          <a:p>
            <a:pPr marL="0" indent="0">
              <a:lnSpc>
                <a:spcPts val="5600"/>
              </a:lnSpc>
              <a:buNone/>
            </a:pPr>
            <a:endParaRPr lang="en-US" sz="4450" dirty="0"/>
          </a:p>
        </p:txBody>
      </p:sp>
      <p:sp>
        <p:nvSpPr>
          <p:cNvPr id="3" name="Text 1"/>
          <p:cNvSpPr/>
          <p:nvPr/>
        </p:nvSpPr>
        <p:spPr>
          <a:xfrm>
            <a:off x="758309" y="3880723"/>
            <a:ext cx="13113782" cy="346710"/>
          </a:xfrm>
          <a:prstGeom prst="rect">
            <a:avLst/>
          </a:prstGeom>
          <a:noFill/>
          <a:ln/>
        </p:spPr>
        <p:txBody>
          <a:bodyPr wrap="none" lIns="0" tIns="0" rIns="0" bIns="0" rtlCol="0" anchor="t"/>
          <a:lstStyle/>
          <a:p>
            <a:pPr marL="342900" indent="-342900" algn="l">
              <a:lnSpc>
                <a:spcPts val="2700"/>
              </a:lnSpc>
              <a:buSzPct val="100000"/>
              <a:buChar char="•"/>
            </a:pPr>
            <a:endParaRPr lang="en-US" sz="1700" dirty="0"/>
          </a:p>
        </p:txBody>
      </p:sp>
      <p:sp>
        <p:nvSpPr>
          <p:cNvPr id="4" name="Text 2"/>
          <p:cNvSpPr/>
          <p:nvPr/>
        </p:nvSpPr>
        <p:spPr>
          <a:xfrm>
            <a:off x="758309" y="4303157"/>
            <a:ext cx="13113782" cy="346710"/>
          </a:xfrm>
          <a:prstGeom prst="rect">
            <a:avLst/>
          </a:prstGeom>
          <a:noFill/>
          <a:ln/>
        </p:spPr>
        <p:txBody>
          <a:bodyPr wrap="none" lIns="0" tIns="0" rIns="0" bIns="0" rtlCol="0" anchor="t"/>
          <a:lstStyle/>
          <a:p>
            <a:pPr marL="342900" indent="-342900" algn="l">
              <a:lnSpc>
                <a:spcPts val="2700"/>
              </a:lnSpc>
              <a:buSzPct val="100000"/>
              <a:buChar char="•"/>
            </a:pPr>
            <a:endParaRPr lang="en-US" sz="1700" dirty="0"/>
          </a:p>
        </p:txBody>
      </p:sp>
      <p:sp>
        <p:nvSpPr>
          <p:cNvPr id="5" name="Text 3"/>
          <p:cNvSpPr/>
          <p:nvPr/>
        </p:nvSpPr>
        <p:spPr>
          <a:xfrm>
            <a:off x="758309" y="4725591"/>
            <a:ext cx="13113782" cy="346710"/>
          </a:xfrm>
          <a:prstGeom prst="rect">
            <a:avLst/>
          </a:prstGeom>
          <a:noFill/>
          <a:ln/>
        </p:spPr>
        <p:txBody>
          <a:bodyPr wrap="none" lIns="0" tIns="0" rIns="0" bIns="0" rtlCol="0" anchor="t"/>
          <a:lstStyle/>
          <a:p>
            <a:pPr marL="342900" indent="-342900" algn="l">
              <a:lnSpc>
                <a:spcPts val="2700"/>
              </a:lnSpc>
              <a:buSzPct val="100000"/>
              <a:buChar char="•"/>
            </a:pPr>
            <a:endParaRPr lang="en-US" sz="1700" dirty="0"/>
          </a:p>
        </p:txBody>
      </p:sp>
      <p:sp>
        <p:nvSpPr>
          <p:cNvPr id="6" name="Text 4"/>
          <p:cNvSpPr/>
          <p:nvPr/>
        </p:nvSpPr>
        <p:spPr>
          <a:xfrm>
            <a:off x="758309" y="5148024"/>
            <a:ext cx="13113782" cy="346710"/>
          </a:xfrm>
          <a:prstGeom prst="rect">
            <a:avLst/>
          </a:prstGeom>
          <a:noFill/>
          <a:ln/>
        </p:spPr>
        <p:txBody>
          <a:bodyPr wrap="none" lIns="0" tIns="0" rIns="0" bIns="0" rtlCol="0" anchor="t"/>
          <a:lstStyle/>
          <a:p>
            <a:pPr marL="342900" indent="-342900" algn="l">
              <a:lnSpc>
                <a:spcPts val="2700"/>
              </a:lnSpc>
              <a:buSzPct val="100000"/>
              <a:buChar char="•"/>
            </a:pPr>
            <a:endParaRPr lang="en-US" sz="17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58309" y="2734747"/>
            <a:ext cx="5701546" cy="712708"/>
          </a:xfrm>
          <a:prstGeom prst="rect">
            <a:avLst/>
          </a:prstGeom>
          <a:noFill/>
          <a:ln/>
        </p:spPr>
        <p:txBody>
          <a:bodyPr wrap="none" lIns="0" tIns="0" rIns="0" bIns="0" rtlCol="0" anchor="t"/>
          <a:lstStyle/>
          <a:p>
            <a:pPr marL="0" indent="0">
              <a:lnSpc>
                <a:spcPts val="5600"/>
              </a:lnSpc>
              <a:buNone/>
            </a:pPr>
            <a:endParaRPr lang="en-US" sz="4450" dirty="0"/>
          </a:p>
        </p:txBody>
      </p:sp>
      <p:sp>
        <p:nvSpPr>
          <p:cNvPr id="3" name="Text 1"/>
          <p:cNvSpPr/>
          <p:nvPr/>
        </p:nvSpPr>
        <p:spPr>
          <a:xfrm>
            <a:off x="758309" y="3880723"/>
            <a:ext cx="13113782" cy="346710"/>
          </a:xfrm>
          <a:prstGeom prst="rect">
            <a:avLst/>
          </a:prstGeom>
          <a:noFill/>
          <a:ln/>
        </p:spPr>
        <p:txBody>
          <a:bodyPr wrap="none" lIns="0" tIns="0" rIns="0" bIns="0" rtlCol="0" anchor="t"/>
          <a:lstStyle/>
          <a:p>
            <a:pPr marL="342900" indent="-342900" algn="l">
              <a:lnSpc>
                <a:spcPts val="2700"/>
              </a:lnSpc>
              <a:buSzPct val="100000"/>
              <a:buChar char="•"/>
            </a:pPr>
            <a:endParaRPr lang="en-US" sz="1700" dirty="0"/>
          </a:p>
        </p:txBody>
      </p:sp>
      <p:sp>
        <p:nvSpPr>
          <p:cNvPr id="4" name="Text 2"/>
          <p:cNvSpPr/>
          <p:nvPr/>
        </p:nvSpPr>
        <p:spPr>
          <a:xfrm>
            <a:off x="758309" y="4303157"/>
            <a:ext cx="13113782" cy="346710"/>
          </a:xfrm>
          <a:prstGeom prst="rect">
            <a:avLst/>
          </a:prstGeom>
          <a:noFill/>
          <a:ln/>
        </p:spPr>
        <p:txBody>
          <a:bodyPr wrap="none" lIns="0" tIns="0" rIns="0" bIns="0" rtlCol="0" anchor="t"/>
          <a:lstStyle/>
          <a:p>
            <a:pPr marL="342900" indent="-342900" algn="l">
              <a:lnSpc>
                <a:spcPts val="2700"/>
              </a:lnSpc>
              <a:buSzPct val="100000"/>
              <a:buChar char="•"/>
            </a:pPr>
            <a:endParaRPr lang="en-US" sz="1700" dirty="0"/>
          </a:p>
        </p:txBody>
      </p:sp>
      <p:sp>
        <p:nvSpPr>
          <p:cNvPr id="5" name="Text 3"/>
          <p:cNvSpPr/>
          <p:nvPr/>
        </p:nvSpPr>
        <p:spPr>
          <a:xfrm>
            <a:off x="758309" y="4725591"/>
            <a:ext cx="13113782" cy="346710"/>
          </a:xfrm>
          <a:prstGeom prst="rect">
            <a:avLst/>
          </a:prstGeom>
          <a:noFill/>
          <a:ln/>
        </p:spPr>
        <p:txBody>
          <a:bodyPr wrap="none" lIns="0" tIns="0" rIns="0" bIns="0" rtlCol="0" anchor="t"/>
          <a:lstStyle/>
          <a:p>
            <a:pPr marL="342900" indent="-342900" algn="l">
              <a:lnSpc>
                <a:spcPts val="2700"/>
              </a:lnSpc>
              <a:buSzPct val="100000"/>
              <a:buChar char="•"/>
            </a:pPr>
            <a:endParaRPr lang="en-US" sz="1700" dirty="0"/>
          </a:p>
        </p:txBody>
      </p:sp>
      <p:sp>
        <p:nvSpPr>
          <p:cNvPr id="6" name="Text 4"/>
          <p:cNvSpPr/>
          <p:nvPr/>
        </p:nvSpPr>
        <p:spPr>
          <a:xfrm>
            <a:off x="758309" y="5148024"/>
            <a:ext cx="13113782" cy="346710"/>
          </a:xfrm>
          <a:prstGeom prst="rect">
            <a:avLst/>
          </a:prstGeom>
          <a:noFill/>
          <a:ln/>
        </p:spPr>
        <p:txBody>
          <a:bodyPr wrap="none" lIns="0" tIns="0" rIns="0" bIns="0" rtlCol="0" anchor="t"/>
          <a:lstStyle/>
          <a:p>
            <a:pPr marL="342900" indent="-342900" algn="l">
              <a:lnSpc>
                <a:spcPts val="2700"/>
              </a:lnSpc>
              <a:buSzPct val="100000"/>
              <a:buChar char="•"/>
            </a:pPr>
            <a:endParaRPr lang="en-US" sz="17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58309" y="2069068"/>
            <a:ext cx="5701546" cy="712708"/>
          </a:xfrm>
          <a:prstGeom prst="rect">
            <a:avLst/>
          </a:prstGeom>
          <a:noFill/>
          <a:ln/>
        </p:spPr>
        <p:txBody>
          <a:bodyPr wrap="none" lIns="0" tIns="0" rIns="0" bIns="0" rtlCol="0" anchor="t"/>
          <a:lstStyle/>
          <a:p>
            <a:pPr marL="0" indent="0">
              <a:lnSpc>
                <a:spcPts val="5600"/>
              </a:lnSpc>
              <a:buNone/>
            </a:pPr>
            <a:endParaRPr lang="en-US" sz="4450" dirty="0"/>
          </a:p>
        </p:txBody>
      </p:sp>
      <p:pic>
        <p:nvPicPr>
          <p:cNvPr id="3" name="Image 0" descr="preencoded.png"/>
          <p:cNvPicPr>
            <a:picLocks noChangeAspect="1"/>
          </p:cNvPicPr>
          <p:nvPr/>
        </p:nvPicPr>
        <p:blipFill>
          <a:blip r:embed="rId3"/>
          <a:stretch>
            <a:fillRect/>
          </a:stretch>
        </p:blipFill>
        <p:spPr>
          <a:xfrm>
            <a:off x="765929" y="3354824"/>
            <a:ext cx="4250650" cy="2599849"/>
          </a:xfrm>
          <a:prstGeom prst="rect">
            <a:avLst/>
          </a:prstGeom>
        </p:spPr>
      </p:pic>
      <p:pic>
        <p:nvPicPr>
          <p:cNvPr id="4" name="Image 1" descr="preencoded.png"/>
          <p:cNvPicPr>
            <a:picLocks noChangeAspect="1"/>
          </p:cNvPicPr>
          <p:nvPr/>
        </p:nvPicPr>
        <p:blipFill>
          <a:blip r:embed="rId3"/>
          <a:stretch>
            <a:fillRect/>
          </a:stretch>
        </p:blipFill>
        <p:spPr>
          <a:xfrm>
            <a:off x="5189815" y="3354824"/>
            <a:ext cx="4250650" cy="2599849"/>
          </a:xfrm>
          <a:prstGeom prst="rect">
            <a:avLst/>
          </a:prstGeom>
        </p:spPr>
      </p:pic>
      <p:pic>
        <p:nvPicPr>
          <p:cNvPr id="5" name="Image 2" descr="preencoded.png"/>
          <p:cNvPicPr>
            <a:picLocks noChangeAspect="1"/>
          </p:cNvPicPr>
          <p:nvPr/>
        </p:nvPicPr>
        <p:blipFill>
          <a:blip r:embed="rId3"/>
          <a:stretch>
            <a:fillRect/>
          </a:stretch>
        </p:blipFill>
        <p:spPr>
          <a:xfrm>
            <a:off x="9613702" y="3354824"/>
            <a:ext cx="4250650" cy="2599849"/>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58309" y="2237065"/>
            <a:ext cx="13109377" cy="712708"/>
          </a:xfrm>
          <a:prstGeom prst="rect">
            <a:avLst/>
          </a:prstGeom>
          <a:noFill/>
          <a:ln/>
        </p:spPr>
        <p:txBody>
          <a:bodyPr wrap="none" lIns="0" tIns="0" rIns="0" bIns="0" rtlCol="0" anchor="t"/>
          <a:lstStyle/>
          <a:p>
            <a:pPr marL="0" indent="0">
              <a:lnSpc>
                <a:spcPts val="5600"/>
              </a:lnSpc>
              <a:buNone/>
            </a:pPr>
            <a:r>
              <a:rPr lang="en-US" sz="4450" b="1" dirty="0">
                <a:solidFill>
                  <a:srgbClr val="7068F4"/>
                </a:solidFill>
                <a:latin typeface="Barlow Bold" pitchFamily="34" charset="0"/>
                <a:ea typeface="Barlow Bold" pitchFamily="34" charset="-122"/>
                <a:cs typeface="Barlow Bold" pitchFamily="34" charset="-120"/>
              </a:rPr>
              <a:t>Dataset Exploration: Uncovering Passenger Insights</a:t>
            </a:r>
            <a:endParaRPr lang="en-US" sz="4450" dirty="0"/>
          </a:p>
        </p:txBody>
      </p:sp>
      <p:sp>
        <p:nvSpPr>
          <p:cNvPr id="3" name="Text 1"/>
          <p:cNvSpPr/>
          <p:nvPr/>
        </p:nvSpPr>
        <p:spPr>
          <a:xfrm>
            <a:off x="758309" y="3491270"/>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7068F4"/>
                </a:solidFill>
                <a:latin typeface="Barlow Bold" pitchFamily="34" charset="0"/>
                <a:ea typeface="Barlow Bold" pitchFamily="34" charset="-122"/>
                <a:cs typeface="Barlow Bold" pitchFamily="34" charset="-120"/>
              </a:rPr>
              <a:t>Dataset Overview</a:t>
            </a:r>
            <a:endParaRPr lang="en-US" sz="2200" dirty="0"/>
          </a:p>
        </p:txBody>
      </p:sp>
      <p:sp>
        <p:nvSpPr>
          <p:cNvPr id="4" name="Text 2"/>
          <p:cNvSpPr/>
          <p:nvPr/>
        </p:nvSpPr>
        <p:spPr>
          <a:xfrm>
            <a:off x="758309" y="4064079"/>
            <a:ext cx="6292572" cy="1733550"/>
          </a:xfrm>
          <a:prstGeom prst="rect">
            <a:avLst/>
          </a:prstGeom>
          <a:noFill/>
          <a:ln/>
        </p:spPr>
        <p:txBody>
          <a:bodyPr wrap="square" lIns="0" tIns="0" rIns="0" bIns="0" rtlCol="0" anchor="t"/>
          <a:lstStyle/>
          <a:p>
            <a:pPr marL="0" indent="0">
              <a:lnSpc>
                <a:spcPts val="2700"/>
              </a:lnSpc>
              <a:buNone/>
            </a:pPr>
            <a:r>
              <a:rPr lang="en-US" sz="1700" dirty="0">
                <a:solidFill>
                  <a:srgbClr val="272525"/>
                </a:solidFill>
                <a:latin typeface="Montserrat" pitchFamily="34" charset="0"/>
                <a:ea typeface="Montserrat" pitchFamily="34" charset="-122"/>
                <a:cs typeface="Montserrat" pitchFamily="34" charset="-120"/>
              </a:rPr>
              <a:t>The dataset comprised 5 rows and 22 columns after cleaning. We explored features like satisfaction level, customer type, travel type, seat comfort, and others. The dataset exhibited a balanced satisfaction distribution with 54.7% satisfied and 45.3% dissatisfied passengers.</a:t>
            </a:r>
            <a:endParaRPr lang="en-US" sz="1700" dirty="0"/>
          </a:p>
        </p:txBody>
      </p:sp>
      <p:sp>
        <p:nvSpPr>
          <p:cNvPr id="5" name="Text 3"/>
          <p:cNvSpPr/>
          <p:nvPr/>
        </p:nvSpPr>
        <p:spPr>
          <a:xfrm>
            <a:off x="7587139" y="3491270"/>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7068F4"/>
                </a:solidFill>
                <a:latin typeface="Barlow Bold" pitchFamily="34" charset="0"/>
                <a:ea typeface="Barlow Bold" pitchFamily="34" charset="-122"/>
                <a:cs typeface="Barlow Bold" pitchFamily="34" charset="-120"/>
              </a:rPr>
              <a:t>Key Findings</a:t>
            </a:r>
            <a:endParaRPr lang="en-US" sz="2200" dirty="0"/>
          </a:p>
        </p:txBody>
      </p:sp>
      <p:sp>
        <p:nvSpPr>
          <p:cNvPr id="6" name="Text 4"/>
          <p:cNvSpPr/>
          <p:nvPr/>
        </p:nvSpPr>
        <p:spPr>
          <a:xfrm>
            <a:off x="7587139" y="4064079"/>
            <a:ext cx="6292572" cy="1733550"/>
          </a:xfrm>
          <a:prstGeom prst="rect">
            <a:avLst/>
          </a:prstGeom>
          <a:noFill/>
          <a:ln/>
        </p:spPr>
        <p:txBody>
          <a:bodyPr wrap="square" lIns="0" tIns="0" rIns="0" bIns="0" rtlCol="0" anchor="t"/>
          <a:lstStyle/>
          <a:p>
            <a:pPr marL="0" indent="0">
              <a:lnSpc>
                <a:spcPts val="2700"/>
              </a:lnSpc>
              <a:buNone/>
            </a:pPr>
            <a:r>
              <a:rPr lang="en-US" sz="1700" dirty="0">
                <a:solidFill>
                  <a:srgbClr val="272525"/>
                </a:solidFill>
                <a:latin typeface="Montserrat" pitchFamily="34" charset="0"/>
                <a:ea typeface="Montserrat" pitchFamily="34" charset="-122"/>
                <a:cs typeface="Montserrat" pitchFamily="34" charset="-120"/>
              </a:rPr>
              <a:t>Our analysis revealed crucial satisfaction drivers, including seat comfort, in-flight entertainment, and check-in service. This emphasized the need for airlines to focus on improving these areas to enhance the passenger experience.</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46033" y="375383"/>
            <a:ext cx="7851934" cy="1214438"/>
          </a:xfrm>
          <a:prstGeom prst="rect">
            <a:avLst/>
          </a:prstGeom>
          <a:noFill/>
          <a:ln/>
        </p:spPr>
        <p:txBody>
          <a:bodyPr wrap="square" lIns="0" tIns="0" rIns="0" bIns="0" rtlCol="0" anchor="t"/>
          <a:lstStyle/>
          <a:p>
            <a:pPr marL="0" indent="0">
              <a:lnSpc>
                <a:spcPts val="5600"/>
              </a:lnSpc>
              <a:buNone/>
            </a:pPr>
            <a:r>
              <a:rPr lang="en-US" sz="4000" b="1">
                <a:solidFill>
                  <a:srgbClr val="7068F4"/>
                </a:solidFill>
                <a:latin typeface="Barlow Bold" pitchFamily="34" charset="0"/>
                <a:ea typeface="Barlow Bold" pitchFamily="34" charset="-122"/>
                <a:cs typeface="Barlow Bold" pitchFamily="34" charset="-120"/>
              </a:rPr>
              <a:t>Problem Statement Exploration: </a:t>
            </a:r>
          </a:p>
          <a:p>
            <a:pPr marL="0" indent="0">
              <a:lnSpc>
                <a:spcPts val="5600"/>
              </a:lnSpc>
              <a:buNone/>
            </a:pPr>
            <a:r>
              <a:rPr lang="en-US" sz="4000" b="1">
                <a:solidFill>
                  <a:srgbClr val="7068F4"/>
                </a:solidFill>
                <a:latin typeface="Barlow Bold" pitchFamily="34" charset="0"/>
                <a:ea typeface="Barlow Bold" pitchFamily="34" charset="-122"/>
                <a:cs typeface="Barlow Bold" pitchFamily="34" charset="-120"/>
              </a:rPr>
              <a:t>An Introduction</a:t>
            </a:r>
            <a:endParaRPr lang="en-US" sz="4000"/>
          </a:p>
        </p:txBody>
      </p:sp>
      <p:sp>
        <p:nvSpPr>
          <p:cNvPr id="4" name="Shape 1"/>
          <p:cNvSpPr/>
          <p:nvPr/>
        </p:nvSpPr>
        <p:spPr>
          <a:xfrm>
            <a:off x="646033" y="1940957"/>
            <a:ext cx="3833693" cy="3146584"/>
          </a:xfrm>
          <a:prstGeom prst="roundRect">
            <a:avLst>
              <a:gd name="adj" fmla="val 5280"/>
            </a:avLst>
          </a:prstGeom>
          <a:solidFill>
            <a:srgbClr val="EEEFF5"/>
          </a:solidFill>
          <a:ln/>
          <a:effectLst>
            <a:outerShdw blurRad="45720" dist="22860" dir="13500000" algn="bl" rotWithShape="0">
              <a:srgbClr val="FFFFFF">
                <a:alpha val="70000"/>
              </a:srgbClr>
            </a:outerShdw>
          </a:effectLst>
        </p:spPr>
        <p:txBody>
          <a:bodyPr/>
          <a:lstStyle/>
          <a:p>
            <a:endParaRPr lang="en-IN"/>
          </a:p>
        </p:txBody>
      </p:sp>
      <p:sp>
        <p:nvSpPr>
          <p:cNvPr id="5" name="Text 2"/>
          <p:cNvSpPr/>
          <p:nvPr/>
        </p:nvSpPr>
        <p:spPr>
          <a:xfrm>
            <a:off x="830580" y="2125504"/>
            <a:ext cx="2850356" cy="303609"/>
          </a:xfrm>
          <a:prstGeom prst="rect">
            <a:avLst/>
          </a:prstGeom>
          <a:noFill/>
          <a:ln/>
        </p:spPr>
        <p:txBody>
          <a:bodyPr wrap="none" lIns="0" tIns="0" rIns="0" bIns="0" rtlCol="0" anchor="t"/>
          <a:lstStyle/>
          <a:p>
            <a:pPr marL="0" indent="0">
              <a:lnSpc>
                <a:spcPts val="2350"/>
              </a:lnSpc>
              <a:buNone/>
            </a:pPr>
            <a:r>
              <a:rPr lang="en-US" sz="1900" b="1">
                <a:solidFill>
                  <a:srgbClr val="272525"/>
                </a:solidFill>
                <a:latin typeface="Barlow Bold" pitchFamily="34" charset="0"/>
                <a:ea typeface="Barlow Bold" pitchFamily="34" charset="-122"/>
                <a:cs typeface="Barlow Bold" pitchFamily="34" charset="-120"/>
              </a:rPr>
              <a:t>Current Scenario</a:t>
            </a:r>
            <a:endParaRPr lang="en-US" sz="1900" dirty="0"/>
          </a:p>
        </p:txBody>
      </p:sp>
      <p:sp>
        <p:nvSpPr>
          <p:cNvPr id="6" name="Text 3"/>
          <p:cNvSpPr/>
          <p:nvPr/>
        </p:nvSpPr>
        <p:spPr>
          <a:xfrm>
            <a:off x="830580" y="2539841"/>
            <a:ext cx="3464600" cy="3100745"/>
          </a:xfrm>
          <a:prstGeom prst="rect">
            <a:avLst/>
          </a:prstGeom>
          <a:noFill/>
          <a:ln/>
        </p:spPr>
        <p:txBody>
          <a:bodyPr wrap="square" lIns="0" tIns="0" rIns="0" bIns="0" rtlCol="0" anchor="t"/>
          <a:lstStyle/>
          <a:p>
            <a:pPr algn="just">
              <a:lnSpc>
                <a:spcPts val="2700"/>
              </a:lnSpc>
            </a:pPr>
            <a:r>
              <a:rPr lang="en-US" sz="1600" dirty="0">
                <a:solidFill>
                  <a:srgbClr val="272525"/>
                </a:solidFill>
                <a:latin typeface="Montserrat" pitchFamily="34" charset="0"/>
              </a:rPr>
              <a:t>Airlines today operate in an environment where customer satisfaction plays a critical role in business success. Passengers have diverse expectations, and dissatisfaction can lead to negative reviews and reduced loyalty, ultimately impacting an airline's revenue.</a:t>
            </a:r>
          </a:p>
        </p:txBody>
      </p:sp>
      <p:sp>
        <p:nvSpPr>
          <p:cNvPr id="7" name="Shape 4"/>
          <p:cNvSpPr/>
          <p:nvPr/>
        </p:nvSpPr>
        <p:spPr>
          <a:xfrm>
            <a:off x="4664273" y="1940957"/>
            <a:ext cx="3833693" cy="3146584"/>
          </a:xfrm>
          <a:prstGeom prst="roundRect">
            <a:avLst>
              <a:gd name="adj" fmla="val 5280"/>
            </a:avLst>
          </a:prstGeom>
          <a:solidFill>
            <a:srgbClr val="EEEFF5"/>
          </a:solidFill>
          <a:ln/>
          <a:effectLst>
            <a:outerShdw blurRad="45720" dist="22860" dir="13500000" algn="bl" rotWithShape="0">
              <a:srgbClr val="FFFFFF">
                <a:alpha val="70000"/>
              </a:srgbClr>
            </a:outerShdw>
          </a:effectLst>
        </p:spPr>
        <p:txBody>
          <a:bodyPr/>
          <a:lstStyle/>
          <a:p>
            <a:endParaRPr lang="en-IN"/>
          </a:p>
        </p:txBody>
      </p:sp>
      <p:sp>
        <p:nvSpPr>
          <p:cNvPr id="8" name="Text 5"/>
          <p:cNvSpPr/>
          <p:nvPr/>
        </p:nvSpPr>
        <p:spPr>
          <a:xfrm>
            <a:off x="4848820" y="2125504"/>
            <a:ext cx="2434352" cy="303609"/>
          </a:xfrm>
          <a:prstGeom prst="rect">
            <a:avLst/>
          </a:prstGeom>
          <a:noFill/>
          <a:ln/>
        </p:spPr>
        <p:txBody>
          <a:bodyPr wrap="none" lIns="0" tIns="0" rIns="0" bIns="0" rtlCol="0" anchor="t"/>
          <a:lstStyle/>
          <a:p>
            <a:pPr marL="0" indent="0">
              <a:lnSpc>
                <a:spcPts val="2350"/>
              </a:lnSpc>
              <a:buNone/>
            </a:pPr>
            <a:r>
              <a:rPr lang="en-US" sz="1900" b="1">
                <a:solidFill>
                  <a:srgbClr val="272525"/>
                </a:solidFill>
                <a:latin typeface="Barlow Bold" pitchFamily="34" charset="0"/>
                <a:ea typeface="Barlow Bold" pitchFamily="34" charset="-122"/>
                <a:cs typeface="Barlow Bold" pitchFamily="34" charset="-120"/>
              </a:rPr>
              <a:t>Project Aim</a:t>
            </a:r>
            <a:endParaRPr lang="en-US" sz="1900"/>
          </a:p>
        </p:txBody>
      </p:sp>
      <p:sp>
        <p:nvSpPr>
          <p:cNvPr id="9" name="Text 6"/>
          <p:cNvSpPr/>
          <p:nvPr/>
        </p:nvSpPr>
        <p:spPr>
          <a:xfrm>
            <a:off x="4848820" y="2539840"/>
            <a:ext cx="3464600" cy="2959259"/>
          </a:xfrm>
          <a:prstGeom prst="rect">
            <a:avLst/>
          </a:prstGeom>
          <a:noFill/>
          <a:ln/>
        </p:spPr>
        <p:txBody>
          <a:bodyPr wrap="square" lIns="0" tIns="0" rIns="0" bIns="0" rtlCol="0" anchor="t"/>
          <a:lstStyle/>
          <a:p>
            <a:pPr marL="0" indent="0" algn="just">
              <a:lnSpc>
                <a:spcPts val="2700"/>
              </a:lnSpc>
              <a:buNone/>
            </a:pPr>
            <a:r>
              <a:rPr lang="en-US" sz="1600" dirty="0">
                <a:solidFill>
                  <a:srgbClr val="272525"/>
                </a:solidFill>
                <a:latin typeface="Montserrat" pitchFamily="34" charset="0"/>
                <a:ea typeface="Montserrat" pitchFamily="34" charset="-122"/>
                <a:cs typeface="Montserrat" pitchFamily="34" charset="-120"/>
              </a:rPr>
              <a:t>In this project, we aim to address this challenge by analyzing a dataset of airline passenger's feedback. Our primary objective is to identify the key factors that influence satisfaction and use predictive models to uncover patterns of dissatisfaction.</a:t>
            </a:r>
          </a:p>
        </p:txBody>
      </p:sp>
      <p:sp>
        <p:nvSpPr>
          <p:cNvPr id="10" name="Shape 7"/>
          <p:cNvSpPr/>
          <p:nvPr/>
        </p:nvSpPr>
        <p:spPr>
          <a:xfrm>
            <a:off x="646033" y="5825133"/>
            <a:ext cx="7851934" cy="1669613"/>
          </a:xfrm>
          <a:prstGeom prst="roundRect">
            <a:avLst>
              <a:gd name="adj" fmla="val 9951"/>
            </a:avLst>
          </a:prstGeom>
          <a:solidFill>
            <a:srgbClr val="EEEFF5"/>
          </a:solidFill>
          <a:ln/>
          <a:effectLst>
            <a:outerShdw blurRad="45720" dist="22860" dir="13500000" algn="bl" rotWithShape="0">
              <a:srgbClr val="FFFFFF">
                <a:alpha val="70000"/>
              </a:srgbClr>
            </a:outerShdw>
          </a:effectLst>
        </p:spPr>
        <p:txBody>
          <a:bodyPr/>
          <a:lstStyle/>
          <a:p>
            <a:endParaRPr lang="en-IN"/>
          </a:p>
        </p:txBody>
      </p:sp>
      <p:sp>
        <p:nvSpPr>
          <p:cNvPr id="11" name="Text 8"/>
          <p:cNvSpPr/>
          <p:nvPr/>
        </p:nvSpPr>
        <p:spPr>
          <a:xfrm>
            <a:off x="830580" y="6009679"/>
            <a:ext cx="3255050" cy="303609"/>
          </a:xfrm>
          <a:prstGeom prst="rect">
            <a:avLst/>
          </a:prstGeom>
          <a:noFill/>
          <a:ln/>
        </p:spPr>
        <p:txBody>
          <a:bodyPr wrap="none" lIns="0" tIns="0" rIns="0" bIns="0" rtlCol="0" anchor="t"/>
          <a:lstStyle/>
          <a:p>
            <a:pPr marL="0" indent="0">
              <a:lnSpc>
                <a:spcPts val="2350"/>
              </a:lnSpc>
              <a:buNone/>
            </a:pPr>
            <a:r>
              <a:rPr lang="en-US" sz="1900" b="1">
                <a:solidFill>
                  <a:srgbClr val="272525"/>
                </a:solidFill>
                <a:latin typeface="Barlow Bold" pitchFamily="34" charset="0"/>
                <a:ea typeface="Barlow Bold" pitchFamily="34" charset="-122"/>
                <a:cs typeface="Barlow Bold" pitchFamily="34" charset="-120"/>
              </a:rPr>
              <a:t>Project Objectives</a:t>
            </a:r>
            <a:endParaRPr lang="en-US" sz="1900" dirty="0"/>
          </a:p>
        </p:txBody>
      </p:sp>
      <p:sp>
        <p:nvSpPr>
          <p:cNvPr id="12" name="Text 9"/>
          <p:cNvSpPr/>
          <p:nvPr/>
        </p:nvSpPr>
        <p:spPr>
          <a:xfrm>
            <a:off x="830580" y="6424016"/>
            <a:ext cx="7482840" cy="1070729"/>
          </a:xfrm>
          <a:prstGeom prst="rect">
            <a:avLst/>
          </a:prstGeom>
          <a:noFill/>
          <a:ln/>
        </p:spPr>
        <p:txBody>
          <a:bodyPr wrap="square" lIns="0" tIns="0" rIns="0" bIns="0" rtlCol="0" anchor="t"/>
          <a:lstStyle/>
          <a:p>
            <a:pPr marL="0" indent="0" algn="just">
              <a:lnSpc>
                <a:spcPts val="2700"/>
              </a:lnSpc>
              <a:buNone/>
            </a:pPr>
            <a:r>
              <a:rPr lang="en-US" sz="1600" dirty="0">
                <a:solidFill>
                  <a:srgbClr val="272525"/>
                </a:solidFill>
                <a:latin typeface="Montserrat" pitchFamily="34" charset="0"/>
                <a:ea typeface="Montserrat" pitchFamily="34" charset="-122"/>
                <a:cs typeface="Montserrat" pitchFamily="34" charset="-120"/>
              </a:rPr>
              <a:t>Through this analysis, we intend to provide actionable insights to help airlines enhance their customer experience. This includes improvements in inflight service, comfort, and other travel-related aspects.</a:t>
            </a:r>
            <a:endParaRPr lang="en-US" sz="16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8309" y="1314450"/>
            <a:ext cx="7627382" cy="1425416"/>
          </a:xfrm>
          <a:prstGeom prst="rect">
            <a:avLst/>
          </a:prstGeom>
          <a:noFill/>
          <a:ln/>
        </p:spPr>
        <p:txBody>
          <a:bodyPr wrap="square" lIns="0" tIns="0" rIns="0" bIns="0" rtlCol="0" anchor="t"/>
          <a:lstStyle/>
          <a:p>
            <a:pPr marL="0" indent="0">
              <a:lnSpc>
                <a:spcPts val="5600"/>
              </a:lnSpc>
              <a:buNone/>
            </a:pPr>
            <a:r>
              <a:rPr lang="en-US" sz="4450" b="1" dirty="0">
                <a:solidFill>
                  <a:srgbClr val="7068F4"/>
                </a:solidFill>
                <a:latin typeface="Barlow Bold" pitchFamily="34" charset="0"/>
                <a:ea typeface="Barlow Bold" pitchFamily="34" charset="-122"/>
                <a:cs typeface="Barlow Bold" pitchFamily="34" charset="-120"/>
              </a:rPr>
              <a:t>AI-Driven Insights: Predicting Passenger Satisfaction</a:t>
            </a:r>
            <a:endParaRPr lang="en-US" sz="4450" dirty="0"/>
          </a:p>
        </p:txBody>
      </p:sp>
      <p:sp>
        <p:nvSpPr>
          <p:cNvPr id="4" name="Shape 1"/>
          <p:cNvSpPr/>
          <p:nvPr/>
        </p:nvSpPr>
        <p:spPr>
          <a:xfrm>
            <a:off x="758309" y="3308509"/>
            <a:ext cx="379095" cy="379095"/>
          </a:xfrm>
          <a:prstGeom prst="roundRect">
            <a:avLst>
              <a:gd name="adj" fmla="val 51437"/>
            </a:avLst>
          </a:prstGeom>
          <a:solidFill>
            <a:srgbClr val="EEEFF5"/>
          </a:solidFill>
          <a:ln/>
          <a:effectLst>
            <a:outerShdw blurRad="53340" dist="26670" dir="13500000" algn="bl" rotWithShape="0">
              <a:srgbClr val="FFFFFF">
                <a:alpha val="70000"/>
              </a:srgbClr>
            </a:outerShdw>
          </a:effectLst>
        </p:spPr>
        <p:txBody>
          <a:bodyPr/>
          <a:lstStyle/>
          <a:p>
            <a:endParaRPr lang="en-IN"/>
          </a:p>
        </p:txBody>
      </p:sp>
      <p:sp>
        <p:nvSpPr>
          <p:cNvPr id="5" name="Text 2"/>
          <p:cNvSpPr/>
          <p:nvPr/>
        </p:nvSpPr>
        <p:spPr>
          <a:xfrm>
            <a:off x="1353979" y="3308509"/>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272525"/>
                </a:solidFill>
                <a:latin typeface="Barlow Bold" pitchFamily="34" charset="0"/>
                <a:ea typeface="Barlow Bold" pitchFamily="34" charset="-122"/>
                <a:cs typeface="Barlow Bold" pitchFamily="34" charset="-120"/>
              </a:rPr>
              <a:t>Model Selection</a:t>
            </a:r>
            <a:endParaRPr lang="en-US" sz="2200" dirty="0"/>
          </a:p>
        </p:txBody>
      </p:sp>
      <p:sp>
        <p:nvSpPr>
          <p:cNvPr id="6" name="Text 3"/>
          <p:cNvSpPr/>
          <p:nvPr/>
        </p:nvSpPr>
        <p:spPr>
          <a:xfrm>
            <a:off x="1353979" y="3794641"/>
            <a:ext cx="3109793" cy="2773680"/>
          </a:xfrm>
          <a:prstGeom prst="rect">
            <a:avLst/>
          </a:prstGeom>
          <a:noFill/>
          <a:ln/>
        </p:spPr>
        <p:txBody>
          <a:bodyPr wrap="square" lIns="0" tIns="0" rIns="0" bIns="0" rtlCol="0" anchor="t"/>
          <a:lstStyle/>
          <a:p>
            <a:pPr marL="0" indent="0">
              <a:lnSpc>
                <a:spcPts val="2700"/>
              </a:lnSpc>
              <a:buNone/>
            </a:pPr>
            <a:r>
              <a:rPr lang="en-US" sz="1700" dirty="0">
                <a:solidFill>
                  <a:srgbClr val="272525"/>
                </a:solidFill>
                <a:latin typeface="Montserrat" pitchFamily="34" charset="0"/>
                <a:ea typeface="Montserrat" pitchFamily="34" charset="-122"/>
                <a:cs typeface="Montserrat" pitchFamily="34" charset="-120"/>
              </a:rPr>
              <a:t>We employed Decision Trees, Random Forests, and XGBoost to predict passenger satisfaction. Random Forest emerged as the top performer with the highest accuracy, precision, recall, and F1-score.</a:t>
            </a:r>
            <a:endParaRPr lang="en-US" sz="1700" dirty="0"/>
          </a:p>
        </p:txBody>
      </p:sp>
      <p:sp>
        <p:nvSpPr>
          <p:cNvPr id="7" name="Shape 4"/>
          <p:cNvSpPr/>
          <p:nvPr/>
        </p:nvSpPr>
        <p:spPr>
          <a:xfrm>
            <a:off x="4680347" y="3308509"/>
            <a:ext cx="379095" cy="379095"/>
          </a:xfrm>
          <a:prstGeom prst="roundRect">
            <a:avLst>
              <a:gd name="adj" fmla="val 51437"/>
            </a:avLst>
          </a:prstGeom>
          <a:solidFill>
            <a:srgbClr val="EEEFF5"/>
          </a:solidFill>
          <a:ln/>
          <a:effectLst>
            <a:outerShdw blurRad="53340" dist="26670" dir="13500000" algn="bl" rotWithShape="0">
              <a:srgbClr val="FFFFFF">
                <a:alpha val="70000"/>
              </a:srgbClr>
            </a:outerShdw>
          </a:effectLst>
        </p:spPr>
        <p:txBody>
          <a:bodyPr/>
          <a:lstStyle/>
          <a:p>
            <a:endParaRPr lang="en-IN"/>
          </a:p>
        </p:txBody>
      </p:sp>
      <p:sp>
        <p:nvSpPr>
          <p:cNvPr id="8" name="Text 5"/>
          <p:cNvSpPr/>
          <p:nvPr/>
        </p:nvSpPr>
        <p:spPr>
          <a:xfrm>
            <a:off x="5276017" y="3308509"/>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272525"/>
                </a:solidFill>
                <a:latin typeface="Barlow Bold" pitchFamily="34" charset="0"/>
                <a:ea typeface="Barlow Bold" pitchFamily="34" charset="-122"/>
                <a:cs typeface="Barlow Bold" pitchFamily="34" charset="-120"/>
              </a:rPr>
              <a:t>Feature Importance</a:t>
            </a:r>
            <a:endParaRPr lang="en-US" sz="2200" dirty="0"/>
          </a:p>
        </p:txBody>
      </p:sp>
      <p:sp>
        <p:nvSpPr>
          <p:cNvPr id="9" name="Text 6"/>
          <p:cNvSpPr/>
          <p:nvPr/>
        </p:nvSpPr>
        <p:spPr>
          <a:xfrm>
            <a:off x="5276017" y="3794641"/>
            <a:ext cx="3109793" cy="3120390"/>
          </a:xfrm>
          <a:prstGeom prst="rect">
            <a:avLst/>
          </a:prstGeom>
          <a:noFill/>
          <a:ln/>
        </p:spPr>
        <p:txBody>
          <a:bodyPr wrap="square" lIns="0" tIns="0" rIns="0" bIns="0" rtlCol="0" anchor="t"/>
          <a:lstStyle/>
          <a:p>
            <a:pPr marL="0" indent="0">
              <a:lnSpc>
                <a:spcPts val="2700"/>
              </a:lnSpc>
              <a:buNone/>
            </a:pPr>
            <a:r>
              <a:rPr lang="en-US" sz="1700" dirty="0">
                <a:solidFill>
                  <a:srgbClr val="272525"/>
                </a:solidFill>
                <a:latin typeface="Montserrat" pitchFamily="34" charset="0"/>
                <a:ea typeface="Montserrat" pitchFamily="34" charset="-122"/>
                <a:cs typeface="Montserrat" pitchFamily="34" charset="-120"/>
              </a:rPr>
              <a:t>Feature importance analysis identified seat comfort, in-flight service quality, and ease of check-in as the top predictors of satisfaction. These insights provide airlines with actionable steps to improve the passenger journey.</a:t>
            </a:r>
            <a:endParaRPr lang="en-US" sz="17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AC450C-287B-FB63-1020-DE630D403B1D}"/>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2CA41028-05D8-5B35-D5C9-C87943F89415}"/>
              </a:ext>
            </a:extLst>
          </p:cNvPr>
          <p:cNvPicPr>
            <a:picLocks noChangeAspect="1"/>
          </p:cNvPicPr>
          <p:nvPr/>
        </p:nvPicPr>
        <p:blipFill>
          <a:blip r:embed="rId3"/>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14DE86A7-75E6-F90A-8A36-8289EC48434A}"/>
              </a:ext>
            </a:extLst>
          </p:cNvPr>
          <p:cNvSpPr/>
          <p:nvPr/>
        </p:nvSpPr>
        <p:spPr>
          <a:xfrm>
            <a:off x="646033" y="868799"/>
            <a:ext cx="7851934" cy="1214438"/>
          </a:xfrm>
          <a:prstGeom prst="rect">
            <a:avLst/>
          </a:prstGeom>
          <a:noFill/>
          <a:ln/>
        </p:spPr>
        <p:txBody>
          <a:bodyPr wrap="square" lIns="0" tIns="0" rIns="0" bIns="0" rtlCol="0" anchor="t"/>
          <a:lstStyle/>
          <a:p>
            <a:pPr marL="0" indent="0">
              <a:lnSpc>
                <a:spcPts val="4750"/>
              </a:lnSpc>
              <a:buNone/>
            </a:pPr>
            <a:r>
              <a:rPr lang="en-US" sz="3800" b="1">
                <a:solidFill>
                  <a:srgbClr val="7068F4"/>
                </a:solidFill>
                <a:latin typeface="Barlow Bold" pitchFamily="34" charset="0"/>
                <a:ea typeface="Barlow Bold" pitchFamily="34" charset="-122"/>
                <a:cs typeface="Barlow Bold" pitchFamily="34" charset="-120"/>
              </a:rPr>
              <a:t>Use Case Scenarios: Transforming the Passenger Experience</a:t>
            </a:r>
            <a:endParaRPr lang="en-US" sz="3800"/>
          </a:p>
        </p:txBody>
      </p:sp>
      <p:sp>
        <p:nvSpPr>
          <p:cNvPr id="4" name="Shape 1">
            <a:extLst>
              <a:ext uri="{FF2B5EF4-FFF2-40B4-BE49-F238E27FC236}">
                <a16:creationId xmlns:a16="http://schemas.microsoft.com/office/drawing/2014/main" id="{76C5D711-623D-7F05-478D-6826E29D68CB}"/>
              </a:ext>
            </a:extLst>
          </p:cNvPr>
          <p:cNvSpPr/>
          <p:nvPr/>
        </p:nvSpPr>
        <p:spPr>
          <a:xfrm>
            <a:off x="646033" y="2360057"/>
            <a:ext cx="3833693" cy="3146584"/>
          </a:xfrm>
          <a:prstGeom prst="roundRect">
            <a:avLst>
              <a:gd name="adj" fmla="val 5280"/>
            </a:avLst>
          </a:prstGeom>
          <a:solidFill>
            <a:srgbClr val="EEEFF5"/>
          </a:solidFill>
          <a:ln/>
          <a:effectLst>
            <a:outerShdw blurRad="45720" dist="22860" dir="13500000" algn="bl" rotWithShape="0">
              <a:srgbClr val="FFFFFF">
                <a:alpha val="70000"/>
              </a:srgbClr>
            </a:outerShdw>
          </a:effectLst>
        </p:spPr>
        <p:txBody>
          <a:bodyPr/>
          <a:lstStyle/>
          <a:p>
            <a:endParaRPr lang="en-IN"/>
          </a:p>
        </p:txBody>
      </p:sp>
      <p:sp>
        <p:nvSpPr>
          <p:cNvPr id="5" name="Text 2">
            <a:extLst>
              <a:ext uri="{FF2B5EF4-FFF2-40B4-BE49-F238E27FC236}">
                <a16:creationId xmlns:a16="http://schemas.microsoft.com/office/drawing/2014/main" id="{0AF8CABB-E79C-C4B5-876F-4D1944C7F490}"/>
              </a:ext>
            </a:extLst>
          </p:cNvPr>
          <p:cNvSpPr/>
          <p:nvPr/>
        </p:nvSpPr>
        <p:spPr>
          <a:xfrm>
            <a:off x="830580" y="2544604"/>
            <a:ext cx="2850356" cy="303609"/>
          </a:xfrm>
          <a:prstGeom prst="rect">
            <a:avLst/>
          </a:prstGeom>
          <a:noFill/>
          <a:ln/>
        </p:spPr>
        <p:txBody>
          <a:bodyPr wrap="none" lIns="0" tIns="0" rIns="0" bIns="0" rtlCol="0" anchor="t"/>
          <a:lstStyle/>
          <a:p>
            <a:pPr marL="0" indent="0">
              <a:lnSpc>
                <a:spcPts val="2350"/>
              </a:lnSpc>
              <a:buNone/>
            </a:pPr>
            <a:r>
              <a:rPr lang="en-US" sz="1900" b="1">
                <a:solidFill>
                  <a:srgbClr val="272525"/>
                </a:solidFill>
                <a:latin typeface="Barlow Bold" pitchFamily="34" charset="0"/>
                <a:ea typeface="Barlow Bold" pitchFamily="34" charset="-122"/>
                <a:cs typeface="Barlow Bold" pitchFamily="34" charset="-120"/>
              </a:rPr>
              <a:t>Proactive Issue Resolution</a:t>
            </a:r>
            <a:endParaRPr lang="en-US" sz="1900"/>
          </a:p>
        </p:txBody>
      </p:sp>
      <p:sp>
        <p:nvSpPr>
          <p:cNvPr id="6" name="Text 3">
            <a:extLst>
              <a:ext uri="{FF2B5EF4-FFF2-40B4-BE49-F238E27FC236}">
                <a16:creationId xmlns:a16="http://schemas.microsoft.com/office/drawing/2014/main" id="{08739EDB-F843-9C72-FB1A-E4AB0718BE2B}"/>
              </a:ext>
            </a:extLst>
          </p:cNvPr>
          <p:cNvSpPr/>
          <p:nvPr/>
        </p:nvSpPr>
        <p:spPr>
          <a:xfrm>
            <a:off x="830580" y="2958941"/>
            <a:ext cx="3464600" cy="2363153"/>
          </a:xfrm>
          <a:prstGeom prst="rect">
            <a:avLst/>
          </a:prstGeom>
          <a:noFill/>
          <a:ln/>
        </p:spPr>
        <p:txBody>
          <a:bodyPr wrap="square" lIns="0" tIns="0" rIns="0" bIns="0" rtlCol="0" anchor="t"/>
          <a:lstStyle/>
          <a:p>
            <a:pPr marL="0" indent="0">
              <a:lnSpc>
                <a:spcPts val="2300"/>
              </a:lnSpc>
              <a:buNone/>
            </a:pPr>
            <a:r>
              <a:rPr lang="en-US" sz="1450">
                <a:solidFill>
                  <a:srgbClr val="272525"/>
                </a:solidFill>
                <a:latin typeface="Montserrat" pitchFamily="34" charset="0"/>
                <a:ea typeface="Montserrat" pitchFamily="34" charset="-122"/>
                <a:cs typeface="Montserrat" pitchFamily="34" charset="-120"/>
              </a:rPr>
              <a:t>Airlines can use predictive modeling to identify dissatisfied passengers and address their concerns proactively. For example, passengers dissatisfied with in-flight entertainment could be offered personalized content or complimentary upgrades.</a:t>
            </a:r>
            <a:endParaRPr lang="en-US" sz="1450"/>
          </a:p>
        </p:txBody>
      </p:sp>
      <p:sp>
        <p:nvSpPr>
          <p:cNvPr id="7" name="Shape 4">
            <a:extLst>
              <a:ext uri="{FF2B5EF4-FFF2-40B4-BE49-F238E27FC236}">
                <a16:creationId xmlns:a16="http://schemas.microsoft.com/office/drawing/2014/main" id="{81624FC5-D775-B6A8-299F-7116AC5D1F02}"/>
              </a:ext>
            </a:extLst>
          </p:cNvPr>
          <p:cNvSpPr/>
          <p:nvPr/>
        </p:nvSpPr>
        <p:spPr>
          <a:xfrm>
            <a:off x="4664273" y="2360057"/>
            <a:ext cx="3833693" cy="3146584"/>
          </a:xfrm>
          <a:prstGeom prst="roundRect">
            <a:avLst>
              <a:gd name="adj" fmla="val 5280"/>
            </a:avLst>
          </a:prstGeom>
          <a:solidFill>
            <a:srgbClr val="EEEFF5"/>
          </a:solidFill>
          <a:ln/>
          <a:effectLst>
            <a:outerShdw blurRad="45720" dist="22860" dir="13500000" algn="bl" rotWithShape="0">
              <a:srgbClr val="FFFFFF">
                <a:alpha val="70000"/>
              </a:srgbClr>
            </a:outerShdw>
          </a:effectLst>
        </p:spPr>
        <p:txBody>
          <a:bodyPr/>
          <a:lstStyle/>
          <a:p>
            <a:endParaRPr lang="en-IN"/>
          </a:p>
        </p:txBody>
      </p:sp>
      <p:sp>
        <p:nvSpPr>
          <p:cNvPr id="8" name="Text 5">
            <a:extLst>
              <a:ext uri="{FF2B5EF4-FFF2-40B4-BE49-F238E27FC236}">
                <a16:creationId xmlns:a16="http://schemas.microsoft.com/office/drawing/2014/main" id="{743B67D2-22F6-4560-244C-5875737D0A07}"/>
              </a:ext>
            </a:extLst>
          </p:cNvPr>
          <p:cNvSpPr/>
          <p:nvPr/>
        </p:nvSpPr>
        <p:spPr>
          <a:xfrm>
            <a:off x="4848820" y="2544604"/>
            <a:ext cx="2434352" cy="303609"/>
          </a:xfrm>
          <a:prstGeom prst="rect">
            <a:avLst/>
          </a:prstGeom>
          <a:noFill/>
          <a:ln/>
        </p:spPr>
        <p:txBody>
          <a:bodyPr wrap="none" lIns="0" tIns="0" rIns="0" bIns="0" rtlCol="0" anchor="t"/>
          <a:lstStyle/>
          <a:p>
            <a:pPr marL="0" indent="0">
              <a:lnSpc>
                <a:spcPts val="2350"/>
              </a:lnSpc>
              <a:buNone/>
            </a:pPr>
            <a:r>
              <a:rPr lang="en-US" sz="1900" b="1">
                <a:solidFill>
                  <a:srgbClr val="272525"/>
                </a:solidFill>
                <a:latin typeface="Barlow Bold" pitchFamily="34" charset="0"/>
                <a:ea typeface="Barlow Bold" pitchFamily="34" charset="-122"/>
                <a:cs typeface="Barlow Bold" pitchFamily="34" charset="-120"/>
              </a:rPr>
              <a:t>Resource Optimization</a:t>
            </a:r>
            <a:endParaRPr lang="en-US" sz="1900"/>
          </a:p>
        </p:txBody>
      </p:sp>
      <p:sp>
        <p:nvSpPr>
          <p:cNvPr id="9" name="Text 6">
            <a:extLst>
              <a:ext uri="{FF2B5EF4-FFF2-40B4-BE49-F238E27FC236}">
                <a16:creationId xmlns:a16="http://schemas.microsoft.com/office/drawing/2014/main" id="{188F5FC3-DBA8-CBF8-EFE7-D2BD9F1917D1}"/>
              </a:ext>
            </a:extLst>
          </p:cNvPr>
          <p:cNvSpPr/>
          <p:nvPr/>
        </p:nvSpPr>
        <p:spPr>
          <a:xfrm>
            <a:off x="4848820" y="2958941"/>
            <a:ext cx="3464600" cy="1772364"/>
          </a:xfrm>
          <a:prstGeom prst="rect">
            <a:avLst/>
          </a:prstGeom>
          <a:noFill/>
          <a:ln/>
        </p:spPr>
        <p:txBody>
          <a:bodyPr wrap="square" lIns="0" tIns="0" rIns="0" bIns="0" rtlCol="0" anchor="t"/>
          <a:lstStyle/>
          <a:p>
            <a:pPr marL="0" indent="0">
              <a:lnSpc>
                <a:spcPts val="2300"/>
              </a:lnSpc>
              <a:buNone/>
            </a:pPr>
            <a:r>
              <a:rPr lang="en-US" sz="1450">
                <a:solidFill>
                  <a:srgbClr val="272525"/>
                </a:solidFill>
                <a:latin typeface="Montserrat" pitchFamily="34" charset="0"/>
                <a:ea typeface="Montserrat" pitchFamily="34" charset="-122"/>
                <a:cs typeface="Montserrat" pitchFamily="34" charset="-120"/>
              </a:rPr>
              <a:t>Airlines can optimize resources based on passenger insights. For instance, flights with a high volume of business customers could prioritize premium seating and expedite check-in processes.</a:t>
            </a:r>
            <a:endParaRPr lang="en-US" sz="1450"/>
          </a:p>
        </p:txBody>
      </p:sp>
      <p:sp>
        <p:nvSpPr>
          <p:cNvPr id="10" name="Shape 7">
            <a:extLst>
              <a:ext uri="{FF2B5EF4-FFF2-40B4-BE49-F238E27FC236}">
                <a16:creationId xmlns:a16="http://schemas.microsoft.com/office/drawing/2014/main" id="{329C4DA1-6C1C-7808-88DE-BC4DC2B8CEFE}"/>
              </a:ext>
            </a:extLst>
          </p:cNvPr>
          <p:cNvSpPr/>
          <p:nvPr/>
        </p:nvSpPr>
        <p:spPr>
          <a:xfrm>
            <a:off x="646033" y="5691188"/>
            <a:ext cx="7851934" cy="1669613"/>
          </a:xfrm>
          <a:prstGeom prst="roundRect">
            <a:avLst>
              <a:gd name="adj" fmla="val 9951"/>
            </a:avLst>
          </a:prstGeom>
          <a:solidFill>
            <a:srgbClr val="EEEFF5"/>
          </a:solidFill>
          <a:ln/>
          <a:effectLst>
            <a:outerShdw blurRad="45720" dist="22860" dir="13500000" algn="bl" rotWithShape="0">
              <a:srgbClr val="FFFFFF">
                <a:alpha val="70000"/>
              </a:srgbClr>
            </a:outerShdw>
          </a:effectLst>
        </p:spPr>
        <p:txBody>
          <a:bodyPr/>
          <a:lstStyle/>
          <a:p>
            <a:endParaRPr lang="en-IN"/>
          </a:p>
        </p:txBody>
      </p:sp>
      <p:sp>
        <p:nvSpPr>
          <p:cNvPr id="11" name="Text 8">
            <a:extLst>
              <a:ext uri="{FF2B5EF4-FFF2-40B4-BE49-F238E27FC236}">
                <a16:creationId xmlns:a16="http://schemas.microsoft.com/office/drawing/2014/main" id="{DE427BB7-B49A-F872-3878-F89E5D50F2EA}"/>
              </a:ext>
            </a:extLst>
          </p:cNvPr>
          <p:cNvSpPr/>
          <p:nvPr/>
        </p:nvSpPr>
        <p:spPr>
          <a:xfrm>
            <a:off x="830580" y="5875734"/>
            <a:ext cx="3255050" cy="303609"/>
          </a:xfrm>
          <a:prstGeom prst="rect">
            <a:avLst/>
          </a:prstGeom>
          <a:noFill/>
          <a:ln/>
        </p:spPr>
        <p:txBody>
          <a:bodyPr wrap="none" lIns="0" tIns="0" rIns="0" bIns="0" rtlCol="0" anchor="t"/>
          <a:lstStyle/>
          <a:p>
            <a:pPr marL="0" indent="0">
              <a:lnSpc>
                <a:spcPts val="2350"/>
              </a:lnSpc>
              <a:buNone/>
            </a:pPr>
            <a:r>
              <a:rPr lang="en-US" sz="1900" b="1">
                <a:solidFill>
                  <a:srgbClr val="272525"/>
                </a:solidFill>
                <a:latin typeface="Barlow Bold" pitchFamily="34" charset="0"/>
                <a:ea typeface="Barlow Bold" pitchFamily="34" charset="-122"/>
                <a:cs typeface="Barlow Bold" pitchFamily="34" charset="-120"/>
              </a:rPr>
              <a:t>Real-Time Sentiment Tracking</a:t>
            </a:r>
            <a:endParaRPr lang="en-US" sz="1900"/>
          </a:p>
        </p:txBody>
      </p:sp>
      <p:sp>
        <p:nvSpPr>
          <p:cNvPr id="12" name="Text 9">
            <a:extLst>
              <a:ext uri="{FF2B5EF4-FFF2-40B4-BE49-F238E27FC236}">
                <a16:creationId xmlns:a16="http://schemas.microsoft.com/office/drawing/2014/main" id="{3252C92D-F81B-7CB1-4991-BB7FE44DC95B}"/>
              </a:ext>
            </a:extLst>
          </p:cNvPr>
          <p:cNvSpPr/>
          <p:nvPr/>
        </p:nvSpPr>
        <p:spPr>
          <a:xfrm>
            <a:off x="830580" y="6290072"/>
            <a:ext cx="7482840" cy="886182"/>
          </a:xfrm>
          <a:prstGeom prst="rect">
            <a:avLst/>
          </a:prstGeom>
          <a:noFill/>
          <a:ln/>
        </p:spPr>
        <p:txBody>
          <a:bodyPr wrap="square" lIns="0" tIns="0" rIns="0" bIns="0" rtlCol="0" anchor="t"/>
          <a:lstStyle/>
          <a:p>
            <a:pPr marL="0" indent="0">
              <a:lnSpc>
                <a:spcPts val="2300"/>
              </a:lnSpc>
              <a:buNone/>
            </a:pPr>
            <a:r>
              <a:rPr lang="en-US" sz="1450">
                <a:solidFill>
                  <a:srgbClr val="272525"/>
                </a:solidFill>
                <a:latin typeface="Montserrat" pitchFamily="34" charset="0"/>
                <a:ea typeface="Montserrat" pitchFamily="34" charset="-122"/>
                <a:cs typeface="Montserrat" pitchFamily="34" charset="-120"/>
              </a:rPr>
              <a:t>Airlines can implement real-time sentiment tracking to address complaints promptly. By analyzing passenger feedback during flights, staff can address delays or improve in-flight service.</a:t>
            </a:r>
            <a:endParaRPr lang="en-US" sz="1450"/>
          </a:p>
        </p:txBody>
      </p:sp>
    </p:spTree>
    <p:extLst>
      <p:ext uri="{BB962C8B-B14F-4D97-AF65-F5344CB8AC3E}">
        <p14:creationId xmlns:p14="http://schemas.microsoft.com/office/powerpoint/2010/main" val="4711619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76700B-A2F2-F406-2931-F5D886D90B91}"/>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FABD8433-0E75-D05F-7FEF-332819555DD9}"/>
              </a:ext>
            </a:extLst>
          </p:cNvPr>
          <p:cNvPicPr>
            <a:picLocks noChangeAspect="1"/>
          </p:cNvPicPr>
          <p:nvPr/>
        </p:nvPicPr>
        <p:blipFill>
          <a:blip r:embed="rId3"/>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398683EC-3EEB-F99C-5549-2FA9C1BAB3A7}"/>
              </a:ext>
            </a:extLst>
          </p:cNvPr>
          <p:cNvSpPr/>
          <p:nvPr/>
        </p:nvSpPr>
        <p:spPr>
          <a:xfrm>
            <a:off x="646033" y="868799"/>
            <a:ext cx="7851934" cy="1214438"/>
          </a:xfrm>
          <a:prstGeom prst="rect">
            <a:avLst/>
          </a:prstGeom>
          <a:noFill/>
          <a:ln/>
        </p:spPr>
        <p:txBody>
          <a:bodyPr wrap="square" lIns="0" tIns="0" rIns="0" bIns="0" rtlCol="0" anchor="t"/>
          <a:lstStyle/>
          <a:p>
            <a:pPr marL="0" indent="0">
              <a:lnSpc>
                <a:spcPts val="4750"/>
              </a:lnSpc>
              <a:buNone/>
            </a:pPr>
            <a:r>
              <a:rPr lang="en-US" sz="3800" b="1">
                <a:solidFill>
                  <a:srgbClr val="7068F4"/>
                </a:solidFill>
                <a:latin typeface="Barlow Bold" pitchFamily="34" charset="0"/>
                <a:ea typeface="Barlow Bold" pitchFamily="34" charset="-122"/>
                <a:cs typeface="Barlow Bold" pitchFamily="34" charset="-120"/>
              </a:rPr>
              <a:t>Use Case Scenarios: Transforming the Passenger Experience</a:t>
            </a:r>
            <a:endParaRPr lang="en-US" sz="3800"/>
          </a:p>
        </p:txBody>
      </p:sp>
      <p:sp>
        <p:nvSpPr>
          <p:cNvPr id="4" name="Shape 1">
            <a:extLst>
              <a:ext uri="{FF2B5EF4-FFF2-40B4-BE49-F238E27FC236}">
                <a16:creationId xmlns:a16="http://schemas.microsoft.com/office/drawing/2014/main" id="{F16493A3-8BFC-D9B0-A4F3-D5FF360E4758}"/>
              </a:ext>
            </a:extLst>
          </p:cNvPr>
          <p:cNvSpPr/>
          <p:nvPr/>
        </p:nvSpPr>
        <p:spPr>
          <a:xfrm>
            <a:off x="646033" y="2360057"/>
            <a:ext cx="3833693" cy="3146584"/>
          </a:xfrm>
          <a:prstGeom prst="roundRect">
            <a:avLst>
              <a:gd name="adj" fmla="val 5280"/>
            </a:avLst>
          </a:prstGeom>
          <a:solidFill>
            <a:srgbClr val="EEEFF5"/>
          </a:solidFill>
          <a:ln/>
          <a:effectLst>
            <a:outerShdw blurRad="45720" dist="22860" dir="13500000" algn="bl" rotWithShape="0">
              <a:srgbClr val="FFFFFF">
                <a:alpha val="70000"/>
              </a:srgbClr>
            </a:outerShdw>
          </a:effectLst>
        </p:spPr>
        <p:txBody>
          <a:bodyPr/>
          <a:lstStyle/>
          <a:p>
            <a:endParaRPr lang="en-IN"/>
          </a:p>
        </p:txBody>
      </p:sp>
      <p:sp>
        <p:nvSpPr>
          <p:cNvPr id="5" name="Text 2">
            <a:extLst>
              <a:ext uri="{FF2B5EF4-FFF2-40B4-BE49-F238E27FC236}">
                <a16:creationId xmlns:a16="http://schemas.microsoft.com/office/drawing/2014/main" id="{19F6635D-6F6D-A16C-A354-6A4AEFAF5677}"/>
              </a:ext>
            </a:extLst>
          </p:cNvPr>
          <p:cNvSpPr/>
          <p:nvPr/>
        </p:nvSpPr>
        <p:spPr>
          <a:xfrm>
            <a:off x="830580" y="2544604"/>
            <a:ext cx="2850356" cy="303609"/>
          </a:xfrm>
          <a:prstGeom prst="rect">
            <a:avLst/>
          </a:prstGeom>
          <a:noFill/>
          <a:ln/>
        </p:spPr>
        <p:txBody>
          <a:bodyPr wrap="none" lIns="0" tIns="0" rIns="0" bIns="0" rtlCol="0" anchor="t"/>
          <a:lstStyle/>
          <a:p>
            <a:pPr marL="0" indent="0">
              <a:lnSpc>
                <a:spcPts val="2350"/>
              </a:lnSpc>
              <a:buNone/>
            </a:pPr>
            <a:r>
              <a:rPr lang="en-US" sz="1900" b="1">
                <a:solidFill>
                  <a:srgbClr val="272525"/>
                </a:solidFill>
                <a:latin typeface="Barlow Bold" pitchFamily="34" charset="0"/>
                <a:ea typeface="Barlow Bold" pitchFamily="34" charset="-122"/>
                <a:cs typeface="Barlow Bold" pitchFamily="34" charset="-120"/>
              </a:rPr>
              <a:t>Proactive Issue Resolution</a:t>
            </a:r>
            <a:endParaRPr lang="en-US" sz="1900"/>
          </a:p>
        </p:txBody>
      </p:sp>
      <p:sp>
        <p:nvSpPr>
          <p:cNvPr id="6" name="Text 3">
            <a:extLst>
              <a:ext uri="{FF2B5EF4-FFF2-40B4-BE49-F238E27FC236}">
                <a16:creationId xmlns:a16="http://schemas.microsoft.com/office/drawing/2014/main" id="{515C6691-256C-40AA-3C04-8A89D63A08EB}"/>
              </a:ext>
            </a:extLst>
          </p:cNvPr>
          <p:cNvSpPr/>
          <p:nvPr/>
        </p:nvSpPr>
        <p:spPr>
          <a:xfrm>
            <a:off x="830580" y="2958941"/>
            <a:ext cx="3464600" cy="2363153"/>
          </a:xfrm>
          <a:prstGeom prst="rect">
            <a:avLst/>
          </a:prstGeom>
          <a:noFill/>
          <a:ln/>
        </p:spPr>
        <p:txBody>
          <a:bodyPr wrap="square" lIns="0" tIns="0" rIns="0" bIns="0" rtlCol="0" anchor="t"/>
          <a:lstStyle/>
          <a:p>
            <a:pPr marL="0" indent="0">
              <a:lnSpc>
                <a:spcPts val="2300"/>
              </a:lnSpc>
              <a:buNone/>
            </a:pPr>
            <a:r>
              <a:rPr lang="en-US" sz="1450">
                <a:solidFill>
                  <a:srgbClr val="272525"/>
                </a:solidFill>
                <a:latin typeface="Montserrat" pitchFamily="34" charset="0"/>
                <a:ea typeface="Montserrat" pitchFamily="34" charset="-122"/>
                <a:cs typeface="Montserrat" pitchFamily="34" charset="-120"/>
              </a:rPr>
              <a:t>Airlines can use predictive modeling to identify dissatisfied passengers and address their concerns proactively. For example, passengers dissatisfied with in-flight entertainment could be offered personalized content or complimentary upgrades.</a:t>
            </a:r>
            <a:endParaRPr lang="en-US" sz="1450"/>
          </a:p>
        </p:txBody>
      </p:sp>
      <p:sp>
        <p:nvSpPr>
          <p:cNvPr id="7" name="Shape 4">
            <a:extLst>
              <a:ext uri="{FF2B5EF4-FFF2-40B4-BE49-F238E27FC236}">
                <a16:creationId xmlns:a16="http://schemas.microsoft.com/office/drawing/2014/main" id="{0EFB5C0F-CBAF-EE01-D476-8076389F108E}"/>
              </a:ext>
            </a:extLst>
          </p:cNvPr>
          <p:cNvSpPr/>
          <p:nvPr/>
        </p:nvSpPr>
        <p:spPr>
          <a:xfrm>
            <a:off x="4664273" y="2360057"/>
            <a:ext cx="3833693" cy="3146584"/>
          </a:xfrm>
          <a:prstGeom prst="roundRect">
            <a:avLst>
              <a:gd name="adj" fmla="val 5280"/>
            </a:avLst>
          </a:prstGeom>
          <a:solidFill>
            <a:srgbClr val="EEEFF5"/>
          </a:solidFill>
          <a:ln/>
          <a:effectLst>
            <a:outerShdw blurRad="45720" dist="22860" dir="13500000" algn="bl" rotWithShape="0">
              <a:srgbClr val="FFFFFF">
                <a:alpha val="70000"/>
              </a:srgbClr>
            </a:outerShdw>
          </a:effectLst>
        </p:spPr>
        <p:txBody>
          <a:bodyPr/>
          <a:lstStyle/>
          <a:p>
            <a:endParaRPr lang="en-IN"/>
          </a:p>
        </p:txBody>
      </p:sp>
      <p:sp>
        <p:nvSpPr>
          <p:cNvPr id="8" name="Text 5">
            <a:extLst>
              <a:ext uri="{FF2B5EF4-FFF2-40B4-BE49-F238E27FC236}">
                <a16:creationId xmlns:a16="http://schemas.microsoft.com/office/drawing/2014/main" id="{CE48044F-0F7C-705E-DB28-3C06D49EBE4E}"/>
              </a:ext>
            </a:extLst>
          </p:cNvPr>
          <p:cNvSpPr/>
          <p:nvPr/>
        </p:nvSpPr>
        <p:spPr>
          <a:xfrm>
            <a:off x="4848820" y="2544604"/>
            <a:ext cx="2434352" cy="303609"/>
          </a:xfrm>
          <a:prstGeom prst="rect">
            <a:avLst/>
          </a:prstGeom>
          <a:noFill/>
          <a:ln/>
        </p:spPr>
        <p:txBody>
          <a:bodyPr wrap="none" lIns="0" tIns="0" rIns="0" bIns="0" rtlCol="0" anchor="t"/>
          <a:lstStyle/>
          <a:p>
            <a:pPr marL="0" indent="0">
              <a:lnSpc>
                <a:spcPts val="2350"/>
              </a:lnSpc>
              <a:buNone/>
            </a:pPr>
            <a:r>
              <a:rPr lang="en-US" sz="1900" b="1">
                <a:solidFill>
                  <a:srgbClr val="272525"/>
                </a:solidFill>
                <a:latin typeface="Barlow Bold" pitchFamily="34" charset="0"/>
                <a:ea typeface="Barlow Bold" pitchFamily="34" charset="-122"/>
                <a:cs typeface="Barlow Bold" pitchFamily="34" charset="-120"/>
              </a:rPr>
              <a:t>Resource Optimization</a:t>
            </a:r>
            <a:endParaRPr lang="en-US" sz="1900"/>
          </a:p>
        </p:txBody>
      </p:sp>
      <p:sp>
        <p:nvSpPr>
          <p:cNvPr id="9" name="Text 6">
            <a:extLst>
              <a:ext uri="{FF2B5EF4-FFF2-40B4-BE49-F238E27FC236}">
                <a16:creationId xmlns:a16="http://schemas.microsoft.com/office/drawing/2014/main" id="{73C19723-E720-5D17-F903-D4DD674346C2}"/>
              </a:ext>
            </a:extLst>
          </p:cNvPr>
          <p:cNvSpPr/>
          <p:nvPr/>
        </p:nvSpPr>
        <p:spPr>
          <a:xfrm>
            <a:off x="4848820" y="2958941"/>
            <a:ext cx="3464600" cy="1772364"/>
          </a:xfrm>
          <a:prstGeom prst="rect">
            <a:avLst/>
          </a:prstGeom>
          <a:noFill/>
          <a:ln/>
        </p:spPr>
        <p:txBody>
          <a:bodyPr wrap="square" lIns="0" tIns="0" rIns="0" bIns="0" rtlCol="0" anchor="t"/>
          <a:lstStyle/>
          <a:p>
            <a:pPr marL="0" indent="0">
              <a:lnSpc>
                <a:spcPts val="2300"/>
              </a:lnSpc>
              <a:buNone/>
            </a:pPr>
            <a:r>
              <a:rPr lang="en-US" sz="1450">
                <a:solidFill>
                  <a:srgbClr val="272525"/>
                </a:solidFill>
                <a:latin typeface="Montserrat" pitchFamily="34" charset="0"/>
                <a:ea typeface="Montserrat" pitchFamily="34" charset="-122"/>
                <a:cs typeface="Montserrat" pitchFamily="34" charset="-120"/>
              </a:rPr>
              <a:t>Airlines can optimize resources based on passenger insights. For instance, flights with a high volume of business customers could prioritize premium seating and expedite check-in processes.</a:t>
            </a:r>
            <a:endParaRPr lang="en-US" sz="1450"/>
          </a:p>
        </p:txBody>
      </p:sp>
      <p:sp>
        <p:nvSpPr>
          <p:cNvPr id="10" name="Shape 7">
            <a:extLst>
              <a:ext uri="{FF2B5EF4-FFF2-40B4-BE49-F238E27FC236}">
                <a16:creationId xmlns:a16="http://schemas.microsoft.com/office/drawing/2014/main" id="{C27123FE-89BD-B79F-D6A5-91AB971B51B1}"/>
              </a:ext>
            </a:extLst>
          </p:cNvPr>
          <p:cNvSpPr/>
          <p:nvPr/>
        </p:nvSpPr>
        <p:spPr>
          <a:xfrm>
            <a:off x="646033" y="5691188"/>
            <a:ext cx="7851934" cy="1669613"/>
          </a:xfrm>
          <a:prstGeom prst="roundRect">
            <a:avLst>
              <a:gd name="adj" fmla="val 9951"/>
            </a:avLst>
          </a:prstGeom>
          <a:solidFill>
            <a:srgbClr val="EEEFF5"/>
          </a:solidFill>
          <a:ln/>
          <a:effectLst>
            <a:outerShdw blurRad="45720" dist="22860" dir="13500000" algn="bl" rotWithShape="0">
              <a:srgbClr val="FFFFFF">
                <a:alpha val="70000"/>
              </a:srgbClr>
            </a:outerShdw>
          </a:effectLst>
        </p:spPr>
        <p:txBody>
          <a:bodyPr/>
          <a:lstStyle/>
          <a:p>
            <a:endParaRPr lang="en-IN"/>
          </a:p>
        </p:txBody>
      </p:sp>
      <p:sp>
        <p:nvSpPr>
          <p:cNvPr id="11" name="Text 8">
            <a:extLst>
              <a:ext uri="{FF2B5EF4-FFF2-40B4-BE49-F238E27FC236}">
                <a16:creationId xmlns:a16="http://schemas.microsoft.com/office/drawing/2014/main" id="{30B33922-E4E5-E362-D9FA-55F6577752E9}"/>
              </a:ext>
            </a:extLst>
          </p:cNvPr>
          <p:cNvSpPr/>
          <p:nvPr/>
        </p:nvSpPr>
        <p:spPr>
          <a:xfrm>
            <a:off x="830580" y="5875734"/>
            <a:ext cx="3255050" cy="303609"/>
          </a:xfrm>
          <a:prstGeom prst="rect">
            <a:avLst/>
          </a:prstGeom>
          <a:noFill/>
          <a:ln/>
        </p:spPr>
        <p:txBody>
          <a:bodyPr wrap="none" lIns="0" tIns="0" rIns="0" bIns="0" rtlCol="0" anchor="t"/>
          <a:lstStyle/>
          <a:p>
            <a:pPr marL="0" indent="0">
              <a:lnSpc>
                <a:spcPts val="2350"/>
              </a:lnSpc>
              <a:buNone/>
            </a:pPr>
            <a:r>
              <a:rPr lang="en-US" sz="1900" b="1">
                <a:solidFill>
                  <a:srgbClr val="272525"/>
                </a:solidFill>
                <a:latin typeface="Barlow Bold" pitchFamily="34" charset="0"/>
                <a:ea typeface="Barlow Bold" pitchFamily="34" charset="-122"/>
                <a:cs typeface="Barlow Bold" pitchFamily="34" charset="-120"/>
              </a:rPr>
              <a:t>Real-Time Sentiment Tracking</a:t>
            </a:r>
            <a:endParaRPr lang="en-US" sz="1900"/>
          </a:p>
        </p:txBody>
      </p:sp>
      <p:sp>
        <p:nvSpPr>
          <p:cNvPr id="12" name="Text 9">
            <a:extLst>
              <a:ext uri="{FF2B5EF4-FFF2-40B4-BE49-F238E27FC236}">
                <a16:creationId xmlns:a16="http://schemas.microsoft.com/office/drawing/2014/main" id="{94D649FF-FCF5-7DB3-D894-73DF13B04F86}"/>
              </a:ext>
            </a:extLst>
          </p:cNvPr>
          <p:cNvSpPr/>
          <p:nvPr/>
        </p:nvSpPr>
        <p:spPr>
          <a:xfrm>
            <a:off x="830580" y="6290072"/>
            <a:ext cx="7482840" cy="886182"/>
          </a:xfrm>
          <a:prstGeom prst="rect">
            <a:avLst/>
          </a:prstGeom>
          <a:noFill/>
          <a:ln/>
        </p:spPr>
        <p:txBody>
          <a:bodyPr wrap="square" lIns="0" tIns="0" rIns="0" bIns="0" rtlCol="0" anchor="t"/>
          <a:lstStyle/>
          <a:p>
            <a:pPr marL="0" indent="0">
              <a:lnSpc>
                <a:spcPts val="2300"/>
              </a:lnSpc>
              <a:buNone/>
            </a:pPr>
            <a:r>
              <a:rPr lang="en-US" sz="1450">
                <a:solidFill>
                  <a:srgbClr val="272525"/>
                </a:solidFill>
                <a:latin typeface="Montserrat" pitchFamily="34" charset="0"/>
                <a:ea typeface="Montserrat" pitchFamily="34" charset="-122"/>
                <a:cs typeface="Montserrat" pitchFamily="34" charset="-120"/>
              </a:rPr>
              <a:t>Airlines can implement real-time sentiment tracking to address complaints promptly. By analyzing passenger feedback during flights, staff can address delays or improve in-flight service.</a:t>
            </a:r>
            <a:endParaRPr lang="en-US" sz="1450"/>
          </a:p>
        </p:txBody>
      </p:sp>
    </p:spTree>
    <p:extLst>
      <p:ext uri="{BB962C8B-B14F-4D97-AF65-F5344CB8AC3E}">
        <p14:creationId xmlns:p14="http://schemas.microsoft.com/office/powerpoint/2010/main" val="17701245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8C3283-01AD-4407-082D-83EE8ECB66F0}"/>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5CDC5A2E-6FDF-1FC9-4DC3-7350741B38FF}"/>
              </a:ext>
            </a:extLst>
          </p:cNvPr>
          <p:cNvPicPr>
            <a:picLocks noChangeAspect="1"/>
          </p:cNvPicPr>
          <p:nvPr/>
        </p:nvPicPr>
        <p:blipFill>
          <a:blip r:embed="rId3"/>
          <a:stretch>
            <a:fillRect/>
          </a:stretch>
        </p:blipFill>
        <p:spPr>
          <a:xfrm>
            <a:off x="0" y="0"/>
            <a:ext cx="5486400" cy="8229838"/>
          </a:xfrm>
          <a:prstGeom prst="rect">
            <a:avLst/>
          </a:prstGeom>
        </p:spPr>
      </p:pic>
      <p:sp>
        <p:nvSpPr>
          <p:cNvPr id="3" name="Text 0">
            <a:extLst>
              <a:ext uri="{FF2B5EF4-FFF2-40B4-BE49-F238E27FC236}">
                <a16:creationId xmlns:a16="http://schemas.microsoft.com/office/drawing/2014/main" id="{BB02AFDC-8EB1-B928-1066-2891822C4A3F}"/>
              </a:ext>
            </a:extLst>
          </p:cNvPr>
          <p:cNvSpPr/>
          <p:nvPr/>
        </p:nvSpPr>
        <p:spPr>
          <a:xfrm>
            <a:off x="6086356" y="471368"/>
            <a:ext cx="7944088" cy="1127760"/>
          </a:xfrm>
          <a:prstGeom prst="rect">
            <a:avLst/>
          </a:prstGeom>
          <a:noFill/>
          <a:ln/>
        </p:spPr>
        <p:txBody>
          <a:bodyPr wrap="square" lIns="0" tIns="0" rIns="0" bIns="0" rtlCol="0" anchor="t"/>
          <a:lstStyle/>
          <a:p>
            <a:pPr marL="0" indent="0">
              <a:lnSpc>
                <a:spcPts val="4400"/>
              </a:lnSpc>
              <a:buNone/>
            </a:pPr>
            <a:r>
              <a:rPr lang="en-US" sz="3550" b="1">
                <a:solidFill>
                  <a:srgbClr val="7068F4"/>
                </a:solidFill>
                <a:latin typeface="Barlow Bold" pitchFamily="34" charset="0"/>
                <a:ea typeface="Barlow Bold" pitchFamily="34" charset="-122"/>
                <a:cs typeface="Barlow Bold" pitchFamily="34" charset="-120"/>
              </a:rPr>
              <a:t>Practical Applications: Enhancing the Customer Journey</a:t>
            </a:r>
            <a:endParaRPr lang="en-US" sz="3550"/>
          </a:p>
        </p:txBody>
      </p:sp>
      <p:pic>
        <p:nvPicPr>
          <p:cNvPr id="4" name="Image 1" descr="preencoded.png">
            <a:extLst>
              <a:ext uri="{FF2B5EF4-FFF2-40B4-BE49-F238E27FC236}">
                <a16:creationId xmlns:a16="http://schemas.microsoft.com/office/drawing/2014/main" id="{0DFEDA14-07EF-6ED5-2742-7993EDFFE432}"/>
              </a:ext>
            </a:extLst>
          </p:cNvPr>
          <p:cNvPicPr>
            <a:picLocks noChangeAspect="1"/>
          </p:cNvPicPr>
          <p:nvPr/>
        </p:nvPicPr>
        <p:blipFill>
          <a:blip r:embed="rId4"/>
          <a:stretch>
            <a:fillRect/>
          </a:stretch>
        </p:blipFill>
        <p:spPr>
          <a:xfrm>
            <a:off x="6086356" y="1856184"/>
            <a:ext cx="428506" cy="428506"/>
          </a:xfrm>
          <a:prstGeom prst="rect">
            <a:avLst/>
          </a:prstGeom>
        </p:spPr>
      </p:pic>
      <p:sp>
        <p:nvSpPr>
          <p:cNvPr id="5" name="Text 1">
            <a:extLst>
              <a:ext uri="{FF2B5EF4-FFF2-40B4-BE49-F238E27FC236}">
                <a16:creationId xmlns:a16="http://schemas.microsoft.com/office/drawing/2014/main" id="{9E6F488B-E343-E675-4B53-D458E85353BC}"/>
              </a:ext>
            </a:extLst>
          </p:cNvPr>
          <p:cNvSpPr/>
          <p:nvPr/>
        </p:nvSpPr>
        <p:spPr>
          <a:xfrm>
            <a:off x="6086356" y="2456021"/>
            <a:ext cx="2255639" cy="281940"/>
          </a:xfrm>
          <a:prstGeom prst="rect">
            <a:avLst/>
          </a:prstGeom>
          <a:noFill/>
          <a:ln/>
        </p:spPr>
        <p:txBody>
          <a:bodyPr wrap="none" lIns="0" tIns="0" rIns="0" bIns="0" rtlCol="0" anchor="t"/>
          <a:lstStyle/>
          <a:p>
            <a:pPr marL="0" indent="0" algn="l">
              <a:lnSpc>
                <a:spcPts val="2200"/>
              </a:lnSpc>
              <a:buNone/>
            </a:pPr>
            <a:r>
              <a:rPr lang="en-US" sz="1750" b="1">
                <a:solidFill>
                  <a:srgbClr val="272525"/>
                </a:solidFill>
                <a:latin typeface="Barlow Bold" pitchFamily="34" charset="0"/>
                <a:ea typeface="Barlow Bold" pitchFamily="34" charset="-122"/>
                <a:cs typeface="Barlow Bold" pitchFamily="34" charset="-120"/>
              </a:rPr>
              <a:t>Seat Comfort</a:t>
            </a:r>
            <a:endParaRPr lang="en-US" sz="1750"/>
          </a:p>
        </p:txBody>
      </p:sp>
      <p:sp>
        <p:nvSpPr>
          <p:cNvPr id="6" name="Text 2">
            <a:extLst>
              <a:ext uri="{FF2B5EF4-FFF2-40B4-BE49-F238E27FC236}">
                <a16:creationId xmlns:a16="http://schemas.microsoft.com/office/drawing/2014/main" id="{5F7219AA-B413-E853-4CBC-70328D0197F0}"/>
              </a:ext>
            </a:extLst>
          </p:cNvPr>
          <p:cNvSpPr/>
          <p:nvPr/>
        </p:nvSpPr>
        <p:spPr>
          <a:xfrm>
            <a:off x="6086356" y="2840712"/>
            <a:ext cx="7944088" cy="548640"/>
          </a:xfrm>
          <a:prstGeom prst="rect">
            <a:avLst/>
          </a:prstGeom>
          <a:noFill/>
          <a:ln/>
        </p:spPr>
        <p:txBody>
          <a:bodyPr wrap="square" lIns="0" tIns="0" rIns="0" bIns="0" rtlCol="0" anchor="t"/>
          <a:lstStyle/>
          <a:p>
            <a:pPr marL="0" indent="0" algn="l">
              <a:lnSpc>
                <a:spcPts val="2150"/>
              </a:lnSpc>
              <a:buNone/>
            </a:pPr>
            <a:r>
              <a:rPr lang="en-US" sz="1300">
                <a:solidFill>
                  <a:srgbClr val="272525"/>
                </a:solidFill>
                <a:latin typeface="Montserrat" pitchFamily="34" charset="0"/>
                <a:ea typeface="Montserrat" pitchFamily="34" charset="-122"/>
                <a:cs typeface="Montserrat" pitchFamily="34" charset="-120"/>
              </a:rPr>
              <a:t>Airlines can prioritize providing comfortable seating, especially on long-haul flights, by investing in ergonomic designs and offering additional legroom options.</a:t>
            </a:r>
            <a:endParaRPr lang="en-US" sz="1300"/>
          </a:p>
        </p:txBody>
      </p:sp>
      <p:pic>
        <p:nvPicPr>
          <p:cNvPr id="7" name="Image 2" descr="preencoded.png">
            <a:extLst>
              <a:ext uri="{FF2B5EF4-FFF2-40B4-BE49-F238E27FC236}">
                <a16:creationId xmlns:a16="http://schemas.microsoft.com/office/drawing/2014/main" id="{D34E1C40-C0C2-7FBA-F2C4-5AEBF46A7BBB}"/>
              </a:ext>
            </a:extLst>
          </p:cNvPr>
          <p:cNvPicPr>
            <a:picLocks noChangeAspect="1"/>
          </p:cNvPicPr>
          <p:nvPr/>
        </p:nvPicPr>
        <p:blipFill>
          <a:blip r:embed="rId5"/>
          <a:stretch>
            <a:fillRect/>
          </a:stretch>
        </p:blipFill>
        <p:spPr>
          <a:xfrm>
            <a:off x="6086356" y="3903583"/>
            <a:ext cx="428506" cy="428506"/>
          </a:xfrm>
          <a:prstGeom prst="rect">
            <a:avLst/>
          </a:prstGeom>
        </p:spPr>
      </p:pic>
      <p:sp>
        <p:nvSpPr>
          <p:cNvPr id="8" name="Text 3">
            <a:extLst>
              <a:ext uri="{FF2B5EF4-FFF2-40B4-BE49-F238E27FC236}">
                <a16:creationId xmlns:a16="http://schemas.microsoft.com/office/drawing/2014/main" id="{98397A93-C3FE-304F-E9EC-F483EB789237}"/>
              </a:ext>
            </a:extLst>
          </p:cNvPr>
          <p:cNvSpPr/>
          <p:nvPr/>
        </p:nvSpPr>
        <p:spPr>
          <a:xfrm>
            <a:off x="6086356" y="4503420"/>
            <a:ext cx="2255639" cy="281940"/>
          </a:xfrm>
          <a:prstGeom prst="rect">
            <a:avLst/>
          </a:prstGeom>
          <a:noFill/>
          <a:ln/>
        </p:spPr>
        <p:txBody>
          <a:bodyPr wrap="none" lIns="0" tIns="0" rIns="0" bIns="0" rtlCol="0" anchor="t"/>
          <a:lstStyle/>
          <a:p>
            <a:pPr marL="0" indent="0" algn="l">
              <a:lnSpc>
                <a:spcPts val="2200"/>
              </a:lnSpc>
              <a:buNone/>
            </a:pPr>
            <a:r>
              <a:rPr lang="en-US" sz="1750" b="1">
                <a:solidFill>
                  <a:srgbClr val="272525"/>
                </a:solidFill>
                <a:latin typeface="Barlow Bold" pitchFamily="34" charset="0"/>
                <a:ea typeface="Barlow Bold" pitchFamily="34" charset="-122"/>
                <a:cs typeface="Barlow Bold" pitchFamily="34" charset="-120"/>
              </a:rPr>
              <a:t>In-flight Service</a:t>
            </a:r>
            <a:endParaRPr lang="en-US" sz="1750"/>
          </a:p>
        </p:txBody>
      </p:sp>
      <p:sp>
        <p:nvSpPr>
          <p:cNvPr id="9" name="Text 4">
            <a:extLst>
              <a:ext uri="{FF2B5EF4-FFF2-40B4-BE49-F238E27FC236}">
                <a16:creationId xmlns:a16="http://schemas.microsoft.com/office/drawing/2014/main" id="{9C90300E-75CD-83AC-0E70-3DE427FB1268}"/>
              </a:ext>
            </a:extLst>
          </p:cNvPr>
          <p:cNvSpPr/>
          <p:nvPr/>
        </p:nvSpPr>
        <p:spPr>
          <a:xfrm>
            <a:off x="6086356" y="4888111"/>
            <a:ext cx="7944088" cy="548640"/>
          </a:xfrm>
          <a:prstGeom prst="rect">
            <a:avLst/>
          </a:prstGeom>
          <a:noFill/>
          <a:ln/>
        </p:spPr>
        <p:txBody>
          <a:bodyPr wrap="square" lIns="0" tIns="0" rIns="0" bIns="0" rtlCol="0" anchor="t"/>
          <a:lstStyle/>
          <a:p>
            <a:pPr marL="0" indent="0" algn="l">
              <a:lnSpc>
                <a:spcPts val="2150"/>
              </a:lnSpc>
              <a:buNone/>
            </a:pPr>
            <a:r>
              <a:rPr lang="en-US" sz="1300">
                <a:solidFill>
                  <a:srgbClr val="272525"/>
                </a:solidFill>
                <a:latin typeface="Montserrat" pitchFamily="34" charset="0"/>
                <a:ea typeface="Montserrat" pitchFamily="34" charset="-122"/>
                <a:cs typeface="Montserrat" pitchFamily="34" charset="-120"/>
              </a:rPr>
              <a:t>Airlines should focus on providing attentive and personalized in-flight service, including offering diverse meal choices, attentive staff, and engaging entertainment options.</a:t>
            </a:r>
            <a:endParaRPr lang="en-US" sz="1300"/>
          </a:p>
        </p:txBody>
      </p:sp>
      <p:pic>
        <p:nvPicPr>
          <p:cNvPr id="10" name="Image 3" descr="preencoded.png">
            <a:extLst>
              <a:ext uri="{FF2B5EF4-FFF2-40B4-BE49-F238E27FC236}">
                <a16:creationId xmlns:a16="http://schemas.microsoft.com/office/drawing/2014/main" id="{558522B1-9DE7-DBD7-B145-5CF2C28CA05D}"/>
              </a:ext>
            </a:extLst>
          </p:cNvPr>
          <p:cNvPicPr>
            <a:picLocks noChangeAspect="1"/>
          </p:cNvPicPr>
          <p:nvPr/>
        </p:nvPicPr>
        <p:blipFill>
          <a:blip r:embed="rId6"/>
          <a:stretch>
            <a:fillRect/>
          </a:stretch>
        </p:blipFill>
        <p:spPr>
          <a:xfrm>
            <a:off x="6086356" y="5950982"/>
            <a:ext cx="428506" cy="428506"/>
          </a:xfrm>
          <a:prstGeom prst="rect">
            <a:avLst/>
          </a:prstGeom>
        </p:spPr>
      </p:pic>
      <p:sp>
        <p:nvSpPr>
          <p:cNvPr id="11" name="Text 5">
            <a:extLst>
              <a:ext uri="{FF2B5EF4-FFF2-40B4-BE49-F238E27FC236}">
                <a16:creationId xmlns:a16="http://schemas.microsoft.com/office/drawing/2014/main" id="{5D838086-FD06-1EC0-EC09-01EC735EC6BB}"/>
              </a:ext>
            </a:extLst>
          </p:cNvPr>
          <p:cNvSpPr/>
          <p:nvPr/>
        </p:nvSpPr>
        <p:spPr>
          <a:xfrm>
            <a:off x="6086356" y="6550819"/>
            <a:ext cx="2255639" cy="281940"/>
          </a:xfrm>
          <a:prstGeom prst="rect">
            <a:avLst/>
          </a:prstGeom>
          <a:noFill/>
          <a:ln/>
        </p:spPr>
        <p:txBody>
          <a:bodyPr wrap="none" lIns="0" tIns="0" rIns="0" bIns="0" rtlCol="0" anchor="t"/>
          <a:lstStyle/>
          <a:p>
            <a:pPr marL="0" indent="0" algn="l">
              <a:lnSpc>
                <a:spcPts val="2200"/>
              </a:lnSpc>
              <a:buNone/>
            </a:pPr>
            <a:r>
              <a:rPr lang="en-US" sz="1750" b="1">
                <a:solidFill>
                  <a:srgbClr val="272525"/>
                </a:solidFill>
                <a:latin typeface="Barlow Bold" pitchFamily="34" charset="0"/>
                <a:ea typeface="Barlow Bold" pitchFamily="34" charset="-122"/>
                <a:cs typeface="Barlow Bold" pitchFamily="34" charset="-120"/>
              </a:rPr>
              <a:t>Ease of Check-in</a:t>
            </a:r>
            <a:endParaRPr lang="en-US" sz="1750"/>
          </a:p>
        </p:txBody>
      </p:sp>
      <p:sp>
        <p:nvSpPr>
          <p:cNvPr id="12" name="Text 6">
            <a:extLst>
              <a:ext uri="{FF2B5EF4-FFF2-40B4-BE49-F238E27FC236}">
                <a16:creationId xmlns:a16="http://schemas.microsoft.com/office/drawing/2014/main" id="{1625B83D-B05B-D722-06F3-DA64C5F882E9}"/>
              </a:ext>
            </a:extLst>
          </p:cNvPr>
          <p:cNvSpPr/>
          <p:nvPr/>
        </p:nvSpPr>
        <p:spPr>
          <a:xfrm>
            <a:off x="6086356" y="6935510"/>
            <a:ext cx="7944088" cy="822960"/>
          </a:xfrm>
          <a:prstGeom prst="rect">
            <a:avLst/>
          </a:prstGeom>
          <a:noFill/>
          <a:ln/>
        </p:spPr>
        <p:txBody>
          <a:bodyPr wrap="square" lIns="0" tIns="0" rIns="0" bIns="0" rtlCol="0" anchor="t"/>
          <a:lstStyle/>
          <a:p>
            <a:pPr marL="0" indent="0" algn="l">
              <a:lnSpc>
                <a:spcPts val="2150"/>
              </a:lnSpc>
              <a:buNone/>
            </a:pPr>
            <a:r>
              <a:rPr lang="en-US" sz="1300">
                <a:solidFill>
                  <a:srgbClr val="272525"/>
                </a:solidFill>
                <a:latin typeface="Montserrat" pitchFamily="34" charset="0"/>
                <a:ea typeface="Montserrat" pitchFamily="34" charset="-122"/>
                <a:cs typeface="Montserrat" pitchFamily="34" charset="-120"/>
              </a:rPr>
              <a:t>Airlines can streamline check-in procedures by investing in user-friendly online platforms, mobile applications, and self-service kiosks, reducing wait times and enhancing the overall experience.</a:t>
            </a:r>
            <a:endParaRPr lang="en-US" sz="1300"/>
          </a:p>
        </p:txBody>
      </p:sp>
    </p:spTree>
    <p:extLst>
      <p:ext uri="{BB962C8B-B14F-4D97-AF65-F5344CB8AC3E}">
        <p14:creationId xmlns:p14="http://schemas.microsoft.com/office/powerpoint/2010/main" val="37956122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2546152"/>
            <a:ext cx="7627382" cy="1425416"/>
          </a:xfrm>
          <a:prstGeom prst="rect">
            <a:avLst/>
          </a:prstGeom>
          <a:noFill/>
          <a:ln/>
        </p:spPr>
        <p:txBody>
          <a:bodyPr wrap="square" lIns="0" tIns="0" rIns="0" bIns="0" rtlCol="0" anchor="t"/>
          <a:lstStyle/>
          <a:p>
            <a:pPr marL="0" indent="0">
              <a:lnSpc>
                <a:spcPts val="5600"/>
              </a:lnSpc>
              <a:buNone/>
            </a:pPr>
            <a:r>
              <a:rPr lang="en-US" sz="4450" b="1" dirty="0">
                <a:solidFill>
                  <a:srgbClr val="7068F4"/>
                </a:solidFill>
                <a:latin typeface="Barlow Bold" pitchFamily="34" charset="0"/>
                <a:ea typeface="Barlow Bold" pitchFamily="34" charset="-122"/>
                <a:cs typeface="Barlow Bold" pitchFamily="34" charset="-120"/>
              </a:rPr>
              <a:t>Future Directions: Expanding Our Analysis</a:t>
            </a:r>
            <a:endParaRPr lang="en-US" sz="4450" dirty="0"/>
          </a:p>
        </p:txBody>
      </p:sp>
      <p:sp>
        <p:nvSpPr>
          <p:cNvPr id="4" name="Text 1"/>
          <p:cNvSpPr/>
          <p:nvPr/>
        </p:nvSpPr>
        <p:spPr>
          <a:xfrm>
            <a:off x="6244709" y="4296489"/>
            <a:ext cx="7627382" cy="1386840"/>
          </a:xfrm>
          <a:prstGeom prst="rect">
            <a:avLst/>
          </a:prstGeom>
          <a:noFill/>
          <a:ln/>
        </p:spPr>
        <p:txBody>
          <a:bodyPr wrap="square" lIns="0" tIns="0" rIns="0" bIns="0" rtlCol="0" anchor="t"/>
          <a:lstStyle/>
          <a:p>
            <a:pPr marL="0" indent="0">
              <a:lnSpc>
                <a:spcPts val="2700"/>
              </a:lnSpc>
              <a:buNone/>
            </a:pPr>
            <a:r>
              <a:rPr lang="en-US" sz="1700" dirty="0">
                <a:solidFill>
                  <a:srgbClr val="272525"/>
                </a:solidFill>
                <a:latin typeface="Montserrat" pitchFamily="34" charset="0"/>
                <a:ea typeface="Montserrat" pitchFamily="34" charset="-122"/>
                <a:cs typeface="Montserrat" pitchFamily="34" charset="-120"/>
              </a:rPr>
              <a:t>We aim to expand our analysis to real-time data, enabling airlines to respond proactively to passenger feedback mid-flight. This would allow for immediate adjustments and improvements based on individual passenger preferences.</a:t>
            </a:r>
            <a:endParaRPr lang="en-US" sz="17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2546152"/>
            <a:ext cx="7627382" cy="1425416"/>
          </a:xfrm>
          <a:prstGeom prst="rect">
            <a:avLst/>
          </a:prstGeom>
          <a:noFill/>
          <a:ln/>
        </p:spPr>
        <p:txBody>
          <a:bodyPr wrap="square" lIns="0" tIns="0" rIns="0" bIns="0" rtlCol="0" anchor="t"/>
          <a:lstStyle/>
          <a:p>
            <a:pPr marL="0" indent="0">
              <a:lnSpc>
                <a:spcPts val="5600"/>
              </a:lnSpc>
              <a:buNone/>
            </a:pPr>
            <a:r>
              <a:rPr lang="en-US" sz="4450" b="1" dirty="0">
                <a:solidFill>
                  <a:srgbClr val="7068F4"/>
                </a:solidFill>
                <a:latin typeface="Barlow Bold" pitchFamily="34" charset="0"/>
                <a:ea typeface="Barlow Bold" pitchFamily="34" charset="-122"/>
                <a:cs typeface="Barlow Bold" pitchFamily="34" charset="-120"/>
              </a:rPr>
              <a:t>The Power of AI: Shaping the Future of Air Travel</a:t>
            </a:r>
            <a:endParaRPr lang="en-US" sz="4450" dirty="0"/>
          </a:p>
        </p:txBody>
      </p:sp>
      <p:sp>
        <p:nvSpPr>
          <p:cNvPr id="4" name="Text 1"/>
          <p:cNvSpPr/>
          <p:nvPr/>
        </p:nvSpPr>
        <p:spPr>
          <a:xfrm>
            <a:off x="6244709" y="4296489"/>
            <a:ext cx="7627382" cy="1386840"/>
          </a:xfrm>
          <a:prstGeom prst="rect">
            <a:avLst/>
          </a:prstGeom>
          <a:noFill/>
          <a:ln/>
        </p:spPr>
        <p:txBody>
          <a:bodyPr wrap="square" lIns="0" tIns="0" rIns="0" bIns="0" rtlCol="0" anchor="t"/>
          <a:lstStyle/>
          <a:p>
            <a:pPr marL="0" indent="0">
              <a:lnSpc>
                <a:spcPts val="2700"/>
              </a:lnSpc>
              <a:buNone/>
            </a:pPr>
            <a:r>
              <a:rPr lang="en-US" sz="1700" dirty="0">
                <a:solidFill>
                  <a:srgbClr val="272525"/>
                </a:solidFill>
                <a:latin typeface="Montserrat" pitchFamily="34" charset="0"/>
                <a:ea typeface="Montserrat" pitchFamily="34" charset="-122"/>
                <a:cs typeface="Montserrat" pitchFamily="34" charset="-120"/>
              </a:rPr>
              <a:t>This project highlights the transformative power of AI in solving real-world problems. By leveraging machine learning, airlines can predict dissatisfaction, enhance the passenger experience, and build long-term loyalty.</a:t>
            </a:r>
            <a:endParaRPr lang="en-US" sz="17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838"/>
          </a:xfrm>
          <a:prstGeom prst="rect">
            <a:avLst/>
          </a:prstGeom>
        </p:spPr>
      </p:pic>
      <p:sp>
        <p:nvSpPr>
          <p:cNvPr id="3" name="Text 0"/>
          <p:cNvSpPr/>
          <p:nvPr/>
        </p:nvSpPr>
        <p:spPr>
          <a:xfrm>
            <a:off x="6086356" y="471368"/>
            <a:ext cx="7944088" cy="1127760"/>
          </a:xfrm>
          <a:prstGeom prst="rect">
            <a:avLst/>
          </a:prstGeom>
          <a:noFill/>
          <a:ln/>
        </p:spPr>
        <p:txBody>
          <a:bodyPr wrap="square" lIns="0" tIns="0" rIns="0" bIns="0" rtlCol="0" anchor="t"/>
          <a:lstStyle/>
          <a:p>
            <a:pPr>
              <a:lnSpc>
                <a:spcPts val="4400"/>
              </a:lnSpc>
            </a:pPr>
            <a:r>
              <a:rPr lang="en-US" sz="3550" b="1" dirty="0">
                <a:solidFill>
                  <a:srgbClr val="7068F4"/>
                </a:solidFill>
                <a:latin typeface="Barlow Bold"/>
              </a:rPr>
              <a:t>AI Algorithms &amp; Model</a:t>
            </a:r>
          </a:p>
        </p:txBody>
      </p:sp>
      <p:sp>
        <p:nvSpPr>
          <p:cNvPr id="6" name="Text 2"/>
          <p:cNvSpPr/>
          <p:nvPr/>
        </p:nvSpPr>
        <p:spPr>
          <a:xfrm>
            <a:off x="6086356" y="1790845"/>
            <a:ext cx="7944088" cy="548640"/>
          </a:xfrm>
          <a:prstGeom prst="rect">
            <a:avLst/>
          </a:prstGeom>
          <a:noFill/>
          <a:ln/>
        </p:spPr>
        <p:txBody>
          <a:bodyPr wrap="square" lIns="0" tIns="0" rIns="0" bIns="0" rtlCol="0" anchor="t"/>
          <a:lstStyle/>
          <a:p>
            <a:pPr>
              <a:lnSpc>
                <a:spcPts val="2150"/>
              </a:lnSpc>
            </a:pPr>
            <a:r>
              <a:rPr lang="en-US" dirty="0">
                <a:solidFill>
                  <a:srgbClr val="000000"/>
                </a:solidFill>
                <a:latin typeface="Calibri"/>
                <a:ea typeface="Calibri"/>
                <a:cs typeface="Calibri"/>
              </a:rPr>
              <a:t>Our investigation used a variety of AI techniques to predict passenger pleasure. They featured </a:t>
            </a:r>
            <a:r>
              <a:rPr lang="en-US" b="1" dirty="0">
                <a:solidFill>
                  <a:srgbClr val="000000"/>
                </a:solidFill>
                <a:latin typeface="Calibri"/>
                <a:ea typeface="Calibri"/>
                <a:cs typeface="Calibri"/>
              </a:rPr>
              <a:t>Decision Trees, Random Forests, and </a:t>
            </a:r>
            <a:r>
              <a:rPr lang="en-US" b="1" err="1">
                <a:solidFill>
                  <a:srgbClr val="000000"/>
                </a:solidFill>
                <a:latin typeface="Calibri"/>
                <a:ea typeface="Calibri"/>
                <a:cs typeface="Calibri"/>
              </a:rPr>
              <a:t>XGBoost</a:t>
            </a:r>
            <a:r>
              <a:rPr lang="en-US" b="1" dirty="0">
                <a:solidFill>
                  <a:srgbClr val="000000"/>
                </a:solidFill>
                <a:latin typeface="Calibri"/>
                <a:ea typeface="Calibri"/>
                <a:cs typeface="Calibri"/>
              </a:rPr>
              <a:t>.</a:t>
            </a:r>
            <a:endParaRPr lang="en-US" dirty="0"/>
          </a:p>
        </p:txBody>
      </p:sp>
      <p:sp>
        <p:nvSpPr>
          <p:cNvPr id="9" name="Text 4"/>
          <p:cNvSpPr/>
          <p:nvPr/>
        </p:nvSpPr>
        <p:spPr>
          <a:xfrm>
            <a:off x="6086356" y="2788378"/>
            <a:ext cx="7944088" cy="819573"/>
          </a:xfrm>
          <a:prstGeom prst="rect">
            <a:avLst/>
          </a:prstGeom>
          <a:noFill/>
          <a:ln/>
        </p:spPr>
        <p:txBody>
          <a:bodyPr wrap="square" lIns="0" tIns="0" rIns="0" bIns="0" rtlCol="0" anchor="t"/>
          <a:lstStyle/>
          <a:p>
            <a:r>
              <a:rPr lang="en-US" dirty="0">
                <a:solidFill>
                  <a:srgbClr val="000000"/>
                </a:solidFill>
                <a:latin typeface="Calibri"/>
                <a:ea typeface="Calibri"/>
                <a:cs typeface="Calibri"/>
              </a:rPr>
              <a:t>Additionally, we used </a:t>
            </a:r>
            <a:r>
              <a:rPr lang="en-US" b="1" err="1">
                <a:solidFill>
                  <a:srgbClr val="000000"/>
                </a:solidFill>
                <a:latin typeface="Calibri"/>
                <a:ea typeface="Calibri"/>
                <a:cs typeface="Calibri"/>
              </a:rPr>
              <a:t>XGBoost</a:t>
            </a:r>
            <a:r>
              <a:rPr lang="en-US" dirty="0">
                <a:solidFill>
                  <a:srgbClr val="000000"/>
                </a:solidFill>
                <a:latin typeface="Calibri"/>
                <a:ea typeface="Calibri"/>
                <a:cs typeface="Calibri"/>
              </a:rPr>
              <a:t>, a powerful gradient boosting method. We modified Grid Search CV's hyperparameters, such as tree depth and learning rate, to improve performance even further.</a:t>
            </a:r>
            <a:endParaRPr lang="en-US"/>
          </a:p>
          <a:p>
            <a:pPr marL="0" indent="0" algn="l">
              <a:lnSpc>
                <a:spcPts val="2150"/>
              </a:lnSpc>
              <a:buNone/>
            </a:pPr>
            <a:endParaRPr lang="en-US" sz="1300" dirty="0">
              <a:solidFill>
                <a:srgbClr val="272525"/>
              </a:solidFill>
              <a:latin typeface="Montserrat"/>
            </a:endParaRPr>
          </a:p>
        </p:txBody>
      </p:sp>
      <p:sp>
        <p:nvSpPr>
          <p:cNvPr id="12" name="Text 6"/>
          <p:cNvSpPr/>
          <p:nvPr/>
        </p:nvSpPr>
        <p:spPr>
          <a:xfrm>
            <a:off x="6086356" y="3989111"/>
            <a:ext cx="7944088" cy="822960"/>
          </a:xfrm>
          <a:prstGeom prst="rect">
            <a:avLst/>
          </a:prstGeom>
          <a:noFill/>
          <a:ln/>
        </p:spPr>
        <p:txBody>
          <a:bodyPr wrap="square" lIns="0" tIns="0" rIns="0" bIns="0" rtlCol="0" anchor="t"/>
          <a:lstStyle/>
          <a:p>
            <a:r>
              <a:rPr lang="en-US" dirty="0">
                <a:solidFill>
                  <a:srgbClr val="000000"/>
                </a:solidFill>
                <a:latin typeface="Calibri"/>
                <a:ea typeface="Calibri"/>
                <a:cs typeface="Calibri"/>
              </a:rPr>
              <a:t>After assessing various models, </a:t>
            </a:r>
            <a:r>
              <a:rPr lang="en-US" b="1" dirty="0">
                <a:solidFill>
                  <a:srgbClr val="000000"/>
                </a:solidFill>
                <a:latin typeface="Calibri"/>
                <a:ea typeface="Calibri"/>
                <a:cs typeface="Calibri"/>
              </a:rPr>
              <a:t>Random Forest</a:t>
            </a:r>
            <a:r>
              <a:rPr lang="en-US" dirty="0">
                <a:solidFill>
                  <a:srgbClr val="000000"/>
                </a:solidFill>
                <a:latin typeface="Calibri"/>
                <a:ea typeface="Calibri"/>
                <a:cs typeface="Calibri"/>
              </a:rPr>
              <a:t> emerged as the top performance, with the highest accuracy, precision, recall, and F1-score. This makes it perfect for making accurate predictions about passenger happiness.</a:t>
            </a:r>
            <a:endParaRPr lang="en-US"/>
          </a:p>
          <a:p>
            <a:pPr marL="0" indent="0" algn="l">
              <a:lnSpc>
                <a:spcPts val="2150"/>
              </a:lnSpc>
              <a:buNone/>
            </a:pPr>
            <a:endParaRPr lang="en-US" sz="1300" dirty="0">
              <a:solidFill>
                <a:srgbClr val="272525"/>
              </a:solidFill>
              <a:latin typeface="Montserrat"/>
            </a:endParaRPr>
          </a:p>
        </p:txBody>
      </p:sp>
      <p:sp>
        <p:nvSpPr>
          <p:cNvPr id="14" name="TextBox 13">
            <a:extLst>
              <a:ext uri="{FF2B5EF4-FFF2-40B4-BE49-F238E27FC236}">
                <a16:creationId xmlns:a16="http://schemas.microsoft.com/office/drawing/2014/main" id="{E37DB141-825C-77BE-C866-7878A5870586}"/>
              </a:ext>
            </a:extLst>
          </p:cNvPr>
          <p:cNvSpPr txBox="1"/>
          <p:nvPr/>
        </p:nvSpPr>
        <p:spPr>
          <a:xfrm>
            <a:off x="6079067" y="5181599"/>
            <a:ext cx="7789332"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These findings illustrate Random Forest's ability to generate useful insights from complex data. This model is not only accurate but also interpretable, making it a viable option for airlines seeking to improve customer happiness.</a:t>
            </a:r>
          </a:p>
          <a:p>
            <a:pPr algn="l"/>
            <a:endParaRPr lang="en-US" dirty="0">
              <a:ea typeface="Calibri"/>
              <a:cs typeface="Calibri"/>
            </a:endParaRPr>
          </a:p>
        </p:txBody>
      </p:sp>
      <p:pic>
        <p:nvPicPr>
          <p:cNvPr id="13" name="Image 0">
            <a:extLst>
              <a:ext uri="{FF2B5EF4-FFF2-40B4-BE49-F238E27FC236}">
                <a16:creationId xmlns:a16="http://schemas.microsoft.com/office/drawing/2014/main" id="{4F01A073-6352-3AEC-4961-B9E4CECEDD5A}"/>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5D686F3F-0A21-2C95-BCC5-463DA4D70B90}"/>
            </a:ext>
          </a:extLst>
        </p:cNvPr>
        <p:cNvGrpSpPr/>
        <p:nvPr/>
      </p:nvGrpSpPr>
      <p:grpSpPr>
        <a:xfrm>
          <a:off x="0" y="0"/>
          <a:ext cx="0" cy="0"/>
          <a:chOff x="0" y="0"/>
          <a:chExt cx="0" cy="0"/>
        </a:xfrm>
      </p:grpSpPr>
      <p:sp>
        <p:nvSpPr>
          <p:cNvPr id="3" name="Text 0">
            <a:extLst>
              <a:ext uri="{FF2B5EF4-FFF2-40B4-BE49-F238E27FC236}">
                <a16:creationId xmlns:a16="http://schemas.microsoft.com/office/drawing/2014/main" id="{02C0A251-6D09-4D0E-B08E-BACF9AEC7907}"/>
              </a:ext>
            </a:extLst>
          </p:cNvPr>
          <p:cNvSpPr/>
          <p:nvPr/>
        </p:nvSpPr>
        <p:spPr>
          <a:xfrm>
            <a:off x="6056923" y="239344"/>
            <a:ext cx="7889558" cy="609481"/>
          </a:xfrm>
          <a:prstGeom prst="rect">
            <a:avLst/>
          </a:prstGeom>
          <a:noFill/>
          <a:ln/>
        </p:spPr>
        <p:txBody>
          <a:bodyPr wrap="square" lIns="0" tIns="0" rIns="0" bIns="0" rtlCol="0" anchor="t"/>
          <a:lstStyle/>
          <a:p>
            <a:pPr marL="0" indent="0">
              <a:lnSpc>
                <a:spcPts val="4600"/>
              </a:lnSpc>
              <a:buNone/>
            </a:pPr>
            <a:r>
              <a:rPr lang="en-US" sz="3700" b="1">
                <a:solidFill>
                  <a:srgbClr val="7068F4"/>
                </a:solidFill>
                <a:latin typeface="Barlow Bold" pitchFamily="34" charset="0"/>
                <a:ea typeface="Barlow Bold" pitchFamily="34" charset="-122"/>
                <a:cs typeface="Barlow Bold" pitchFamily="34" charset="-120"/>
              </a:rPr>
              <a:t>AI Algorithms &amp; Models</a:t>
            </a:r>
            <a:endParaRPr lang="en-US" sz="3700"/>
          </a:p>
        </p:txBody>
      </p:sp>
      <p:pic>
        <p:nvPicPr>
          <p:cNvPr id="26" name="Picture 25">
            <a:extLst>
              <a:ext uri="{FF2B5EF4-FFF2-40B4-BE49-F238E27FC236}">
                <a16:creationId xmlns:a16="http://schemas.microsoft.com/office/drawing/2014/main" id="{22693B89-6867-94A7-71BD-8A744AEF4FE0}"/>
              </a:ext>
            </a:extLst>
          </p:cNvPr>
          <p:cNvPicPr>
            <a:picLocks noChangeAspect="1"/>
          </p:cNvPicPr>
          <p:nvPr/>
        </p:nvPicPr>
        <p:blipFill>
          <a:blip r:embed="rId3"/>
          <a:srcRect l="33753" r="33298" b="71370"/>
          <a:stretch/>
        </p:blipFill>
        <p:spPr>
          <a:xfrm>
            <a:off x="868288" y="0"/>
            <a:ext cx="3094038" cy="8229600"/>
          </a:xfrm>
          <a:prstGeom prst="rect">
            <a:avLst/>
          </a:prstGeom>
        </p:spPr>
      </p:pic>
      <p:sp>
        <p:nvSpPr>
          <p:cNvPr id="2" name="Shape 1">
            <a:extLst>
              <a:ext uri="{FF2B5EF4-FFF2-40B4-BE49-F238E27FC236}">
                <a16:creationId xmlns:a16="http://schemas.microsoft.com/office/drawing/2014/main" id="{F04CD923-398F-D06A-1B78-109E12B16300}"/>
              </a:ext>
            </a:extLst>
          </p:cNvPr>
          <p:cNvSpPr/>
          <p:nvPr/>
        </p:nvSpPr>
        <p:spPr>
          <a:xfrm>
            <a:off x="5304962" y="1379234"/>
            <a:ext cx="22860" cy="5220772"/>
          </a:xfrm>
          <a:prstGeom prst="roundRect">
            <a:avLst>
              <a:gd name="adj" fmla="val 705612"/>
            </a:avLst>
          </a:prstGeom>
          <a:solidFill>
            <a:srgbClr val="C1C3D0"/>
          </a:solidFill>
          <a:ln/>
        </p:spPr>
        <p:txBody>
          <a:bodyPr/>
          <a:lstStyle/>
          <a:p>
            <a:endParaRPr lang="en-IN"/>
          </a:p>
        </p:txBody>
      </p:sp>
      <p:sp>
        <p:nvSpPr>
          <p:cNvPr id="22" name="Shape 2">
            <a:extLst>
              <a:ext uri="{FF2B5EF4-FFF2-40B4-BE49-F238E27FC236}">
                <a16:creationId xmlns:a16="http://schemas.microsoft.com/office/drawing/2014/main" id="{53F52294-386F-546C-8506-6E370ED6C28D}"/>
              </a:ext>
            </a:extLst>
          </p:cNvPr>
          <p:cNvSpPr/>
          <p:nvPr/>
        </p:nvSpPr>
        <p:spPr>
          <a:xfrm>
            <a:off x="5495105" y="1770949"/>
            <a:ext cx="627221" cy="22860"/>
          </a:xfrm>
          <a:prstGeom prst="roundRect">
            <a:avLst>
              <a:gd name="adj" fmla="val 705612"/>
            </a:avLst>
          </a:prstGeom>
          <a:solidFill>
            <a:srgbClr val="C1C3D0"/>
          </a:solidFill>
          <a:ln/>
        </p:spPr>
        <p:txBody>
          <a:bodyPr/>
          <a:lstStyle/>
          <a:p>
            <a:endParaRPr lang="en-IN"/>
          </a:p>
        </p:txBody>
      </p:sp>
      <p:sp>
        <p:nvSpPr>
          <p:cNvPr id="23" name="Shape 3">
            <a:extLst>
              <a:ext uri="{FF2B5EF4-FFF2-40B4-BE49-F238E27FC236}">
                <a16:creationId xmlns:a16="http://schemas.microsoft.com/office/drawing/2014/main" id="{12C2C9F8-4681-D833-3F58-7265B6095D46}"/>
              </a:ext>
            </a:extLst>
          </p:cNvPr>
          <p:cNvSpPr/>
          <p:nvPr/>
        </p:nvSpPr>
        <p:spPr>
          <a:xfrm>
            <a:off x="5114820" y="1580807"/>
            <a:ext cx="403146" cy="403146"/>
          </a:xfrm>
          <a:prstGeom prst="roundRect">
            <a:avLst>
              <a:gd name="adj" fmla="val 40011"/>
            </a:avLst>
          </a:prstGeom>
          <a:solidFill>
            <a:srgbClr val="EEEFF5"/>
          </a:solidFill>
          <a:ln/>
          <a:effectLst>
            <a:outerShdw blurRad="44450" dist="21590" dir="13500000" algn="bl" rotWithShape="0">
              <a:srgbClr val="FFFFFF">
                <a:alpha val="70000"/>
              </a:srgbClr>
            </a:outerShdw>
          </a:effectLst>
        </p:spPr>
        <p:txBody>
          <a:bodyPr/>
          <a:lstStyle/>
          <a:p>
            <a:endParaRPr lang="en-IN"/>
          </a:p>
        </p:txBody>
      </p:sp>
      <p:sp>
        <p:nvSpPr>
          <p:cNvPr id="24" name="Text 4">
            <a:extLst>
              <a:ext uri="{FF2B5EF4-FFF2-40B4-BE49-F238E27FC236}">
                <a16:creationId xmlns:a16="http://schemas.microsoft.com/office/drawing/2014/main" id="{F8B46D1B-9A06-051E-D056-000D8AB37731}"/>
              </a:ext>
            </a:extLst>
          </p:cNvPr>
          <p:cNvSpPr/>
          <p:nvPr/>
        </p:nvSpPr>
        <p:spPr>
          <a:xfrm>
            <a:off x="5266267" y="1640814"/>
            <a:ext cx="100251" cy="283012"/>
          </a:xfrm>
          <a:prstGeom prst="rect">
            <a:avLst/>
          </a:prstGeom>
          <a:noFill/>
          <a:ln/>
        </p:spPr>
        <p:txBody>
          <a:bodyPr wrap="none" lIns="0" tIns="0" rIns="0" bIns="0" rtlCol="0" anchor="t"/>
          <a:lstStyle/>
          <a:p>
            <a:pPr marL="0" indent="0" algn="ctr">
              <a:lnSpc>
                <a:spcPts val="2200"/>
              </a:lnSpc>
              <a:buNone/>
            </a:pPr>
            <a:r>
              <a:rPr lang="en-US" sz="2200" b="1">
                <a:solidFill>
                  <a:srgbClr val="272525"/>
                </a:solidFill>
                <a:latin typeface="Barlow Bold" pitchFamily="34" charset="0"/>
                <a:ea typeface="Barlow Bold" pitchFamily="34" charset="-122"/>
                <a:cs typeface="Barlow Bold" pitchFamily="34" charset="-120"/>
              </a:rPr>
              <a:t>1</a:t>
            </a:r>
            <a:endParaRPr lang="en-US" sz="2200"/>
          </a:p>
        </p:txBody>
      </p:sp>
      <p:sp>
        <p:nvSpPr>
          <p:cNvPr id="25" name="Text 5">
            <a:extLst>
              <a:ext uri="{FF2B5EF4-FFF2-40B4-BE49-F238E27FC236}">
                <a16:creationId xmlns:a16="http://schemas.microsoft.com/office/drawing/2014/main" id="{ED75D090-B754-9AFF-28DD-12EA65D0DB2A}"/>
              </a:ext>
            </a:extLst>
          </p:cNvPr>
          <p:cNvSpPr/>
          <p:nvPr/>
        </p:nvSpPr>
        <p:spPr>
          <a:xfrm>
            <a:off x="6302111" y="1558423"/>
            <a:ext cx="2358152" cy="294799"/>
          </a:xfrm>
          <a:prstGeom prst="rect">
            <a:avLst/>
          </a:prstGeom>
          <a:noFill/>
          <a:ln/>
        </p:spPr>
        <p:txBody>
          <a:bodyPr wrap="none" lIns="0" tIns="0" rIns="0" bIns="0" rtlCol="0" anchor="t"/>
          <a:lstStyle/>
          <a:p>
            <a:pPr marL="0" indent="0" algn="l">
              <a:lnSpc>
                <a:spcPts val="2300"/>
              </a:lnSpc>
              <a:buNone/>
            </a:pPr>
            <a:r>
              <a:rPr lang="en-US" sz="1850" b="1">
                <a:solidFill>
                  <a:srgbClr val="272525"/>
                </a:solidFill>
                <a:latin typeface="Barlow Bold" pitchFamily="34" charset="0"/>
                <a:ea typeface="Barlow Bold" pitchFamily="34" charset="-122"/>
                <a:cs typeface="Barlow Bold" pitchFamily="34" charset="-120"/>
              </a:rPr>
              <a:t>Data Preprocessing</a:t>
            </a:r>
            <a:endParaRPr lang="en-US" sz="1850"/>
          </a:p>
        </p:txBody>
      </p:sp>
      <p:sp>
        <p:nvSpPr>
          <p:cNvPr id="27" name="Text 6">
            <a:extLst>
              <a:ext uri="{FF2B5EF4-FFF2-40B4-BE49-F238E27FC236}">
                <a16:creationId xmlns:a16="http://schemas.microsoft.com/office/drawing/2014/main" id="{7F331487-38F0-204D-0E86-DE7371EE90AC}"/>
              </a:ext>
            </a:extLst>
          </p:cNvPr>
          <p:cNvSpPr/>
          <p:nvPr/>
        </p:nvSpPr>
        <p:spPr>
          <a:xfrm>
            <a:off x="6302111" y="1774468"/>
            <a:ext cx="6685915" cy="1588242"/>
          </a:xfrm>
          <a:prstGeom prst="rect">
            <a:avLst/>
          </a:prstGeom>
          <a:noFill/>
          <a:ln/>
        </p:spPr>
        <p:txBody>
          <a:bodyPr wrap="square" lIns="0" tIns="0" rIns="0" bIns="0" rtlCol="0" anchor="t"/>
          <a:lstStyle/>
          <a:p>
            <a:pPr marL="0" indent="0" algn="l">
              <a:lnSpc>
                <a:spcPts val="2250"/>
              </a:lnSpc>
              <a:buNone/>
            </a:pPr>
            <a:r>
              <a:rPr lang="en-US" sz="1400">
                <a:solidFill>
                  <a:srgbClr val="272525"/>
                </a:solidFill>
                <a:latin typeface="Montserrat"/>
                <a:ea typeface="Montserrat" pitchFamily="34" charset="-122"/>
                <a:cs typeface="Montserrat" pitchFamily="34" charset="-120"/>
              </a:rPr>
              <a:t>We learned the importance of thorough data preprocessing, including handling missing values, removing duplicates, and encoding categorical variables. This ensured model accuracy and reliability.</a:t>
            </a:r>
          </a:p>
          <a:p>
            <a:pPr>
              <a:lnSpc>
                <a:spcPts val="2250"/>
              </a:lnSpc>
            </a:pPr>
            <a:r>
              <a:rPr lang="en-US" sz="1600">
                <a:solidFill>
                  <a:srgbClr val="000000"/>
                </a:solidFill>
                <a:latin typeface="Calibri"/>
                <a:ea typeface="Calibri"/>
                <a:cs typeface="Calibri"/>
              </a:rPr>
              <a:t>First, we learned the importance of </a:t>
            </a:r>
            <a:r>
              <a:rPr lang="en-US" sz="1600" b="1">
                <a:solidFill>
                  <a:srgbClr val="000000"/>
                </a:solidFill>
                <a:latin typeface="Calibri"/>
                <a:ea typeface="Calibri"/>
                <a:cs typeface="Calibri"/>
              </a:rPr>
              <a:t>data preprocessing, handling missing values, removing duplicates, and encoding categorical variables </a:t>
            </a:r>
            <a:r>
              <a:rPr lang="en-US" sz="1600">
                <a:solidFill>
                  <a:srgbClr val="000000"/>
                </a:solidFill>
                <a:latin typeface="Calibri"/>
                <a:ea typeface="Calibri"/>
                <a:cs typeface="Calibri"/>
              </a:rPr>
              <a:t>were crucial steps to ensure model accuracy and reliability.</a:t>
            </a:r>
            <a:endParaRPr lang="en-US"/>
          </a:p>
        </p:txBody>
      </p:sp>
      <p:sp>
        <p:nvSpPr>
          <p:cNvPr id="28" name="Shape 7">
            <a:extLst>
              <a:ext uri="{FF2B5EF4-FFF2-40B4-BE49-F238E27FC236}">
                <a16:creationId xmlns:a16="http://schemas.microsoft.com/office/drawing/2014/main" id="{D39D60B9-20A7-9B2A-1834-42B4E6B7E538}"/>
              </a:ext>
            </a:extLst>
          </p:cNvPr>
          <p:cNvSpPr/>
          <p:nvPr/>
        </p:nvSpPr>
        <p:spPr>
          <a:xfrm>
            <a:off x="5495105" y="3570936"/>
            <a:ext cx="627221" cy="22860"/>
          </a:xfrm>
          <a:prstGeom prst="roundRect">
            <a:avLst>
              <a:gd name="adj" fmla="val 705612"/>
            </a:avLst>
          </a:prstGeom>
          <a:solidFill>
            <a:srgbClr val="C1C3D0"/>
          </a:solidFill>
          <a:ln/>
        </p:spPr>
        <p:txBody>
          <a:bodyPr/>
          <a:lstStyle/>
          <a:p>
            <a:endParaRPr lang="en-IN"/>
          </a:p>
        </p:txBody>
      </p:sp>
      <p:sp>
        <p:nvSpPr>
          <p:cNvPr id="29" name="Shape 8">
            <a:extLst>
              <a:ext uri="{FF2B5EF4-FFF2-40B4-BE49-F238E27FC236}">
                <a16:creationId xmlns:a16="http://schemas.microsoft.com/office/drawing/2014/main" id="{DCACBAEC-8753-E8D3-844A-AB990E332987}"/>
              </a:ext>
            </a:extLst>
          </p:cNvPr>
          <p:cNvSpPr/>
          <p:nvPr/>
        </p:nvSpPr>
        <p:spPr>
          <a:xfrm>
            <a:off x="5114820" y="3380793"/>
            <a:ext cx="403146" cy="403146"/>
          </a:xfrm>
          <a:prstGeom prst="roundRect">
            <a:avLst>
              <a:gd name="adj" fmla="val 40011"/>
            </a:avLst>
          </a:prstGeom>
          <a:solidFill>
            <a:srgbClr val="EEEFF5"/>
          </a:solidFill>
          <a:ln/>
          <a:effectLst>
            <a:outerShdw blurRad="44450" dist="21590" dir="13500000" algn="bl" rotWithShape="0">
              <a:srgbClr val="FFFFFF">
                <a:alpha val="70000"/>
              </a:srgbClr>
            </a:outerShdw>
          </a:effectLst>
        </p:spPr>
        <p:txBody>
          <a:bodyPr/>
          <a:lstStyle/>
          <a:p>
            <a:endParaRPr lang="en-IN"/>
          </a:p>
        </p:txBody>
      </p:sp>
      <p:sp>
        <p:nvSpPr>
          <p:cNvPr id="30" name="Text 9">
            <a:extLst>
              <a:ext uri="{FF2B5EF4-FFF2-40B4-BE49-F238E27FC236}">
                <a16:creationId xmlns:a16="http://schemas.microsoft.com/office/drawing/2014/main" id="{C779B29E-DE7D-3D69-B4C2-0429D314BDFA}"/>
              </a:ext>
            </a:extLst>
          </p:cNvPr>
          <p:cNvSpPr/>
          <p:nvPr/>
        </p:nvSpPr>
        <p:spPr>
          <a:xfrm>
            <a:off x="5237097" y="3440801"/>
            <a:ext cx="158472" cy="283012"/>
          </a:xfrm>
          <a:prstGeom prst="rect">
            <a:avLst/>
          </a:prstGeom>
          <a:noFill/>
          <a:ln/>
        </p:spPr>
        <p:txBody>
          <a:bodyPr wrap="none" lIns="0" tIns="0" rIns="0" bIns="0" rtlCol="0" anchor="t"/>
          <a:lstStyle/>
          <a:p>
            <a:pPr marL="0" indent="0" algn="ctr">
              <a:lnSpc>
                <a:spcPts val="2200"/>
              </a:lnSpc>
              <a:buNone/>
            </a:pPr>
            <a:r>
              <a:rPr lang="en-US" sz="2200" b="1">
                <a:solidFill>
                  <a:srgbClr val="272525"/>
                </a:solidFill>
                <a:latin typeface="Barlow Bold" pitchFamily="34" charset="0"/>
                <a:ea typeface="Barlow Bold" pitchFamily="34" charset="-122"/>
                <a:cs typeface="Barlow Bold" pitchFamily="34" charset="-120"/>
              </a:rPr>
              <a:t>2</a:t>
            </a:r>
            <a:endParaRPr lang="en-US" sz="2200"/>
          </a:p>
        </p:txBody>
      </p:sp>
      <p:sp>
        <p:nvSpPr>
          <p:cNvPr id="31" name="Text 10">
            <a:extLst>
              <a:ext uri="{FF2B5EF4-FFF2-40B4-BE49-F238E27FC236}">
                <a16:creationId xmlns:a16="http://schemas.microsoft.com/office/drawing/2014/main" id="{2A6CB129-85E4-B465-DE1F-8FC37863A4AD}"/>
              </a:ext>
            </a:extLst>
          </p:cNvPr>
          <p:cNvSpPr/>
          <p:nvPr/>
        </p:nvSpPr>
        <p:spPr>
          <a:xfrm>
            <a:off x="6302111" y="3358410"/>
            <a:ext cx="2983587" cy="294799"/>
          </a:xfrm>
          <a:prstGeom prst="rect">
            <a:avLst/>
          </a:prstGeom>
          <a:noFill/>
          <a:ln/>
        </p:spPr>
        <p:txBody>
          <a:bodyPr wrap="none" lIns="0" tIns="0" rIns="0" bIns="0" rtlCol="0" anchor="t"/>
          <a:lstStyle/>
          <a:p>
            <a:pPr marL="0" indent="0" algn="l">
              <a:lnSpc>
                <a:spcPts val="2300"/>
              </a:lnSpc>
              <a:buNone/>
            </a:pPr>
            <a:r>
              <a:rPr lang="en-US" sz="1850" b="1">
                <a:solidFill>
                  <a:srgbClr val="272525"/>
                </a:solidFill>
                <a:latin typeface="Barlow Bold" pitchFamily="34" charset="0"/>
                <a:ea typeface="Barlow Bold" pitchFamily="34" charset="-122"/>
                <a:cs typeface="Barlow Bold" pitchFamily="34" charset="-120"/>
              </a:rPr>
              <a:t>Feature Importance Analysis</a:t>
            </a:r>
            <a:endParaRPr lang="en-US" sz="1850"/>
          </a:p>
        </p:txBody>
      </p:sp>
      <p:sp>
        <p:nvSpPr>
          <p:cNvPr id="32" name="Text 11">
            <a:extLst>
              <a:ext uri="{FF2B5EF4-FFF2-40B4-BE49-F238E27FC236}">
                <a16:creationId xmlns:a16="http://schemas.microsoft.com/office/drawing/2014/main" id="{43135EA6-8FF5-1840-0721-53C25E808DBE}"/>
              </a:ext>
            </a:extLst>
          </p:cNvPr>
          <p:cNvSpPr/>
          <p:nvPr/>
        </p:nvSpPr>
        <p:spPr>
          <a:xfrm>
            <a:off x="6302111" y="3760722"/>
            <a:ext cx="6635115" cy="860108"/>
          </a:xfrm>
          <a:prstGeom prst="rect">
            <a:avLst/>
          </a:prstGeom>
          <a:noFill/>
          <a:ln/>
        </p:spPr>
        <p:txBody>
          <a:bodyPr wrap="square" lIns="0" tIns="0" rIns="0" bIns="0" rtlCol="0" anchor="t"/>
          <a:lstStyle/>
          <a:p>
            <a:pPr marL="285750" indent="-285750">
              <a:buFont typeface="Arial,Sans-Serif"/>
              <a:buChar char="•"/>
            </a:pPr>
            <a:r>
              <a:rPr lang="en-US" sz="1400">
                <a:solidFill>
                  <a:srgbClr val="272525"/>
                </a:solidFill>
                <a:latin typeface="Montserrat"/>
                <a:ea typeface="Montserrat" pitchFamily="34" charset="-122"/>
                <a:cs typeface="Montserrat" pitchFamily="34" charset="-120"/>
              </a:rPr>
              <a:t>Feature importance analysis proved invaluable. Identifying key factors like seat comfort and in-flight service provided actionable insights for airlines to improve the passenger experience. </a:t>
            </a:r>
            <a:r>
              <a:rPr lang="en-US" sz="1600">
                <a:solidFill>
                  <a:srgbClr val="000000"/>
                </a:solidFill>
                <a:latin typeface="Calibri"/>
                <a:ea typeface="Calibri"/>
                <a:cs typeface="Calibri"/>
              </a:rPr>
              <a:t>Second, we realized that </a:t>
            </a:r>
            <a:r>
              <a:rPr lang="en-US" sz="1600" b="1">
                <a:solidFill>
                  <a:srgbClr val="000000"/>
                </a:solidFill>
                <a:latin typeface="Calibri"/>
                <a:ea typeface="Calibri"/>
                <a:cs typeface="Calibri"/>
              </a:rPr>
              <a:t>feature importance analysis</a:t>
            </a:r>
            <a:r>
              <a:rPr lang="en-US" sz="1600">
                <a:solidFill>
                  <a:srgbClr val="000000"/>
                </a:solidFill>
                <a:latin typeface="Calibri"/>
                <a:ea typeface="Calibri"/>
                <a:cs typeface="Calibri"/>
              </a:rPr>
              <a:t> is invaluable. Identifying key factors like seat comfort and inflight service helped us understand what matters most to passengers and provided actionable insights for airlines.</a:t>
            </a:r>
          </a:p>
          <a:p>
            <a:pPr>
              <a:lnSpc>
                <a:spcPts val="2250"/>
              </a:lnSpc>
            </a:pPr>
            <a:endParaRPr lang="en-US" sz="1400">
              <a:solidFill>
                <a:srgbClr val="272525"/>
              </a:solidFill>
              <a:latin typeface="Montserrat"/>
            </a:endParaRPr>
          </a:p>
        </p:txBody>
      </p:sp>
      <p:sp>
        <p:nvSpPr>
          <p:cNvPr id="33" name="Shape 12">
            <a:extLst>
              <a:ext uri="{FF2B5EF4-FFF2-40B4-BE49-F238E27FC236}">
                <a16:creationId xmlns:a16="http://schemas.microsoft.com/office/drawing/2014/main" id="{4DC040ED-E31A-549B-4755-AFF24968DF83}"/>
              </a:ext>
            </a:extLst>
          </p:cNvPr>
          <p:cNvSpPr/>
          <p:nvPr/>
        </p:nvSpPr>
        <p:spPr>
          <a:xfrm>
            <a:off x="5495105" y="5370923"/>
            <a:ext cx="627221" cy="22860"/>
          </a:xfrm>
          <a:prstGeom prst="roundRect">
            <a:avLst>
              <a:gd name="adj" fmla="val 705612"/>
            </a:avLst>
          </a:prstGeom>
          <a:solidFill>
            <a:srgbClr val="C1C3D0"/>
          </a:solidFill>
          <a:ln/>
        </p:spPr>
        <p:txBody>
          <a:bodyPr/>
          <a:lstStyle/>
          <a:p>
            <a:endParaRPr lang="en-IN"/>
          </a:p>
        </p:txBody>
      </p:sp>
      <p:sp>
        <p:nvSpPr>
          <p:cNvPr id="34" name="Shape 13">
            <a:extLst>
              <a:ext uri="{FF2B5EF4-FFF2-40B4-BE49-F238E27FC236}">
                <a16:creationId xmlns:a16="http://schemas.microsoft.com/office/drawing/2014/main" id="{D2D703C7-DC2A-E085-D1FE-A1C7EEEE1E25}"/>
              </a:ext>
            </a:extLst>
          </p:cNvPr>
          <p:cNvSpPr/>
          <p:nvPr/>
        </p:nvSpPr>
        <p:spPr>
          <a:xfrm>
            <a:off x="5114820" y="5180780"/>
            <a:ext cx="403146" cy="403146"/>
          </a:xfrm>
          <a:prstGeom prst="roundRect">
            <a:avLst>
              <a:gd name="adj" fmla="val 40011"/>
            </a:avLst>
          </a:prstGeom>
          <a:solidFill>
            <a:srgbClr val="EEEFF5"/>
          </a:solidFill>
          <a:ln/>
          <a:effectLst>
            <a:outerShdw blurRad="44450" dist="21590" dir="13500000" algn="bl" rotWithShape="0">
              <a:srgbClr val="FFFFFF">
                <a:alpha val="70000"/>
              </a:srgbClr>
            </a:outerShdw>
          </a:effectLst>
        </p:spPr>
        <p:txBody>
          <a:bodyPr/>
          <a:lstStyle/>
          <a:p>
            <a:endParaRPr lang="en-IN"/>
          </a:p>
        </p:txBody>
      </p:sp>
      <p:sp>
        <p:nvSpPr>
          <p:cNvPr id="35" name="Text 14">
            <a:extLst>
              <a:ext uri="{FF2B5EF4-FFF2-40B4-BE49-F238E27FC236}">
                <a16:creationId xmlns:a16="http://schemas.microsoft.com/office/drawing/2014/main" id="{3EE35D03-94BE-A13A-53E1-F6E6904C6C60}"/>
              </a:ext>
            </a:extLst>
          </p:cNvPr>
          <p:cNvSpPr/>
          <p:nvPr/>
        </p:nvSpPr>
        <p:spPr>
          <a:xfrm>
            <a:off x="5239954" y="5240788"/>
            <a:ext cx="152876" cy="283012"/>
          </a:xfrm>
          <a:prstGeom prst="rect">
            <a:avLst/>
          </a:prstGeom>
          <a:noFill/>
          <a:ln/>
        </p:spPr>
        <p:txBody>
          <a:bodyPr wrap="none" lIns="0" tIns="0" rIns="0" bIns="0" rtlCol="0" anchor="t"/>
          <a:lstStyle/>
          <a:p>
            <a:pPr marL="0" indent="0" algn="ctr">
              <a:lnSpc>
                <a:spcPts val="2200"/>
              </a:lnSpc>
              <a:buNone/>
            </a:pPr>
            <a:r>
              <a:rPr lang="en-US" sz="2200" b="1">
                <a:solidFill>
                  <a:srgbClr val="272525"/>
                </a:solidFill>
                <a:latin typeface="Barlow Bold" pitchFamily="34" charset="0"/>
                <a:ea typeface="Barlow Bold" pitchFamily="34" charset="-122"/>
                <a:cs typeface="Barlow Bold" pitchFamily="34" charset="-120"/>
              </a:rPr>
              <a:t>3</a:t>
            </a:r>
            <a:endParaRPr lang="en-US" sz="2200"/>
          </a:p>
        </p:txBody>
      </p:sp>
      <p:sp>
        <p:nvSpPr>
          <p:cNvPr id="36" name="Text 15">
            <a:extLst>
              <a:ext uri="{FF2B5EF4-FFF2-40B4-BE49-F238E27FC236}">
                <a16:creationId xmlns:a16="http://schemas.microsoft.com/office/drawing/2014/main" id="{114D57E1-5EC0-359E-E6A7-F725906B1F4E}"/>
              </a:ext>
            </a:extLst>
          </p:cNvPr>
          <p:cNvSpPr/>
          <p:nvPr/>
        </p:nvSpPr>
        <p:spPr>
          <a:xfrm>
            <a:off x="6302111" y="5158397"/>
            <a:ext cx="2443758" cy="294799"/>
          </a:xfrm>
          <a:prstGeom prst="rect">
            <a:avLst/>
          </a:prstGeom>
          <a:noFill/>
          <a:ln/>
        </p:spPr>
        <p:txBody>
          <a:bodyPr wrap="none" lIns="0" tIns="0" rIns="0" bIns="0" rtlCol="0" anchor="t"/>
          <a:lstStyle/>
          <a:p>
            <a:pPr marL="0" indent="0" algn="l">
              <a:lnSpc>
                <a:spcPts val="2300"/>
              </a:lnSpc>
              <a:buNone/>
            </a:pPr>
            <a:r>
              <a:rPr lang="en-US" sz="1850" b="1">
                <a:solidFill>
                  <a:srgbClr val="272525"/>
                </a:solidFill>
                <a:latin typeface="Barlow Bold" pitchFamily="34" charset="0"/>
                <a:ea typeface="Barlow Bold" pitchFamily="34" charset="-122"/>
                <a:cs typeface="Barlow Bold" pitchFamily="34" charset="-120"/>
              </a:rPr>
              <a:t>Overcoming Challenges</a:t>
            </a:r>
            <a:endParaRPr lang="en-US" sz="1850"/>
          </a:p>
        </p:txBody>
      </p:sp>
      <p:sp>
        <p:nvSpPr>
          <p:cNvPr id="37" name="Text 16">
            <a:extLst>
              <a:ext uri="{FF2B5EF4-FFF2-40B4-BE49-F238E27FC236}">
                <a16:creationId xmlns:a16="http://schemas.microsoft.com/office/drawing/2014/main" id="{71F839B4-3F77-C787-5B03-CB0074E8B5CF}"/>
              </a:ext>
            </a:extLst>
          </p:cNvPr>
          <p:cNvSpPr/>
          <p:nvPr/>
        </p:nvSpPr>
        <p:spPr>
          <a:xfrm>
            <a:off x="6302111" y="5560709"/>
            <a:ext cx="6635115" cy="860108"/>
          </a:xfrm>
          <a:prstGeom prst="rect">
            <a:avLst/>
          </a:prstGeom>
          <a:noFill/>
          <a:ln/>
        </p:spPr>
        <p:txBody>
          <a:bodyPr wrap="square" lIns="0" tIns="0" rIns="0" bIns="0" rtlCol="0" anchor="t"/>
          <a:lstStyle/>
          <a:p>
            <a:pPr marL="285750" indent="-285750">
              <a:buFont typeface="Arial,Sans-Serif"/>
              <a:buChar char="•"/>
            </a:pPr>
            <a:r>
              <a:rPr lang="en-US" sz="1400">
                <a:solidFill>
                  <a:srgbClr val="272525"/>
                </a:solidFill>
                <a:latin typeface="Montserrat"/>
                <a:ea typeface="Montserrat" pitchFamily="34" charset="-122"/>
                <a:cs typeface="Montserrat" pitchFamily="34" charset="-120"/>
              </a:rPr>
              <a:t>We faced challenges like class imbalance and computational limits during hyperparameter tuning. We addressed these through sampling techniques and optimizing </a:t>
            </a:r>
            <a:r>
              <a:rPr lang="en-US" sz="1400" err="1">
                <a:solidFill>
                  <a:srgbClr val="272525"/>
                </a:solidFill>
                <a:latin typeface="Montserrat"/>
                <a:ea typeface="Montserrat" pitchFamily="34" charset="-122"/>
                <a:cs typeface="Montserrat" pitchFamily="34" charset="-120"/>
              </a:rPr>
              <a:t>GridSearch</a:t>
            </a:r>
            <a:r>
              <a:rPr lang="en-US" sz="1400">
                <a:solidFill>
                  <a:srgbClr val="272525"/>
                </a:solidFill>
                <a:latin typeface="Montserrat"/>
                <a:ea typeface="Montserrat" pitchFamily="34" charset="-122"/>
                <a:cs typeface="Montserrat" pitchFamily="34" charset="-120"/>
              </a:rPr>
              <a:t> parameters for efficiency. </a:t>
            </a:r>
            <a:r>
              <a:rPr lang="en-US" sz="1600">
                <a:solidFill>
                  <a:srgbClr val="000000"/>
                </a:solidFill>
                <a:latin typeface="Calibri"/>
                <a:ea typeface="Calibri"/>
                <a:cs typeface="Calibri"/>
              </a:rPr>
              <a:t>Third, we faced challenges such as </a:t>
            </a:r>
            <a:r>
              <a:rPr lang="en-US" sz="1600" b="1">
                <a:solidFill>
                  <a:srgbClr val="000000"/>
                </a:solidFill>
                <a:latin typeface="Calibri"/>
                <a:ea typeface="Calibri"/>
                <a:cs typeface="Calibri"/>
              </a:rPr>
              <a:t>class imbalance and computational limits</a:t>
            </a:r>
            <a:r>
              <a:rPr lang="en-US" sz="1600">
                <a:solidFill>
                  <a:srgbClr val="000000"/>
                </a:solidFill>
                <a:latin typeface="Calibri"/>
                <a:ea typeface="Calibri"/>
                <a:cs typeface="Calibri"/>
              </a:rPr>
              <a:t> during hyperparameter tuning. Addressing these required creative solutions like sampling and optimizing </a:t>
            </a:r>
            <a:r>
              <a:rPr lang="en-US" sz="1600" err="1">
                <a:solidFill>
                  <a:srgbClr val="000000"/>
                </a:solidFill>
                <a:latin typeface="Calibri"/>
                <a:ea typeface="Calibri"/>
                <a:cs typeface="Calibri"/>
              </a:rPr>
              <a:t>GridSearch</a:t>
            </a:r>
            <a:r>
              <a:rPr lang="en-US" sz="1600">
                <a:solidFill>
                  <a:srgbClr val="000000"/>
                </a:solidFill>
                <a:latin typeface="Calibri"/>
                <a:ea typeface="Calibri"/>
                <a:cs typeface="Calibri"/>
              </a:rPr>
              <a:t> parameters for efficiency.</a:t>
            </a:r>
          </a:p>
          <a:p>
            <a:pPr>
              <a:lnSpc>
                <a:spcPts val="2250"/>
              </a:lnSpc>
            </a:pPr>
            <a:endParaRPr lang="en-US" sz="1400">
              <a:solidFill>
                <a:srgbClr val="272525"/>
              </a:solidFill>
              <a:latin typeface="Montserrat"/>
            </a:endParaRPr>
          </a:p>
        </p:txBody>
      </p:sp>
    </p:spTree>
    <p:extLst>
      <p:ext uri="{BB962C8B-B14F-4D97-AF65-F5344CB8AC3E}">
        <p14:creationId xmlns:p14="http://schemas.microsoft.com/office/powerpoint/2010/main" val="27792203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F02246C-7523-2BFE-82E2-C2029F4B51BF}"/>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AFE9EAC6-6A4B-A7D5-CE5C-DD65A917251E}"/>
              </a:ext>
            </a:extLst>
          </p:cNvPr>
          <p:cNvSpPr/>
          <p:nvPr/>
        </p:nvSpPr>
        <p:spPr>
          <a:xfrm>
            <a:off x="758309" y="295248"/>
            <a:ext cx="13109377" cy="1422071"/>
          </a:xfrm>
          <a:prstGeom prst="rect">
            <a:avLst/>
          </a:prstGeom>
          <a:noFill/>
          <a:ln/>
        </p:spPr>
        <p:txBody>
          <a:bodyPr wrap="none" lIns="0" tIns="0" rIns="0" bIns="0" rtlCol="0" anchor="t"/>
          <a:lstStyle/>
          <a:p>
            <a:pPr marL="0" indent="0">
              <a:lnSpc>
                <a:spcPts val="5600"/>
              </a:lnSpc>
              <a:buNone/>
            </a:pPr>
            <a:r>
              <a:rPr lang="en-US" sz="4450" b="1">
                <a:solidFill>
                  <a:srgbClr val="7068F4"/>
                </a:solidFill>
                <a:latin typeface="Barlow Bold" pitchFamily="34" charset="0"/>
                <a:ea typeface="Barlow Bold" pitchFamily="34" charset="-122"/>
                <a:cs typeface="Barlow Bold" pitchFamily="34" charset="-120"/>
              </a:rPr>
              <a:t>Problem Statement Exploration: </a:t>
            </a:r>
          </a:p>
          <a:p>
            <a:pPr marL="0" indent="0">
              <a:lnSpc>
                <a:spcPts val="5600"/>
              </a:lnSpc>
              <a:buNone/>
            </a:pPr>
            <a:r>
              <a:rPr lang="en-US" sz="4450" b="1">
                <a:solidFill>
                  <a:srgbClr val="7068F4"/>
                </a:solidFill>
                <a:latin typeface="Barlow Bold" pitchFamily="34" charset="0"/>
                <a:ea typeface="Barlow Bold" pitchFamily="34" charset="-122"/>
                <a:cs typeface="Barlow Bold" pitchFamily="34" charset="-120"/>
              </a:rPr>
              <a:t>An Introduction</a:t>
            </a:r>
            <a:endParaRPr lang="en-US" sz="4450"/>
          </a:p>
        </p:txBody>
      </p:sp>
      <p:sp>
        <p:nvSpPr>
          <p:cNvPr id="3" name="Text 1">
            <a:extLst>
              <a:ext uri="{FF2B5EF4-FFF2-40B4-BE49-F238E27FC236}">
                <a16:creationId xmlns:a16="http://schemas.microsoft.com/office/drawing/2014/main" id="{3C662B70-8176-BA39-A408-BBF4B9AEEAE6}"/>
              </a:ext>
            </a:extLst>
          </p:cNvPr>
          <p:cNvSpPr/>
          <p:nvPr/>
        </p:nvSpPr>
        <p:spPr>
          <a:xfrm>
            <a:off x="758309" y="1933894"/>
            <a:ext cx="2850713" cy="356235"/>
          </a:xfrm>
          <a:prstGeom prst="rect">
            <a:avLst/>
          </a:prstGeom>
          <a:noFill/>
          <a:ln/>
        </p:spPr>
        <p:txBody>
          <a:bodyPr wrap="none" lIns="0" tIns="0" rIns="0" bIns="0" rtlCol="0" anchor="t"/>
          <a:lstStyle/>
          <a:p>
            <a:pPr marL="0" indent="0">
              <a:lnSpc>
                <a:spcPts val="2800"/>
              </a:lnSpc>
              <a:buNone/>
            </a:pPr>
            <a:r>
              <a:rPr lang="en-US" sz="2200" b="1">
                <a:solidFill>
                  <a:srgbClr val="7068F4"/>
                </a:solidFill>
                <a:latin typeface="Barlow Bold" pitchFamily="34" charset="0"/>
                <a:ea typeface="Barlow Bold" pitchFamily="34" charset="-122"/>
                <a:cs typeface="Barlow Bold" pitchFamily="34" charset="-120"/>
              </a:rPr>
              <a:t>Current Scenario</a:t>
            </a:r>
            <a:endParaRPr lang="en-US" sz="2200"/>
          </a:p>
        </p:txBody>
      </p:sp>
      <p:sp>
        <p:nvSpPr>
          <p:cNvPr id="4" name="Text 2">
            <a:extLst>
              <a:ext uri="{FF2B5EF4-FFF2-40B4-BE49-F238E27FC236}">
                <a16:creationId xmlns:a16="http://schemas.microsoft.com/office/drawing/2014/main" id="{E2178D41-7D88-0DE9-1CD3-56FAD5AFD63A}"/>
              </a:ext>
            </a:extLst>
          </p:cNvPr>
          <p:cNvSpPr/>
          <p:nvPr/>
        </p:nvSpPr>
        <p:spPr>
          <a:xfrm>
            <a:off x="758309" y="2506703"/>
            <a:ext cx="6292572" cy="1733550"/>
          </a:xfrm>
          <a:prstGeom prst="rect">
            <a:avLst/>
          </a:prstGeom>
          <a:noFill/>
          <a:ln/>
        </p:spPr>
        <p:txBody>
          <a:bodyPr wrap="square" lIns="0" tIns="0" rIns="0" bIns="0" rtlCol="0" anchor="t"/>
          <a:lstStyle/>
          <a:p>
            <a:pPr algn="just">
              <a:lnSpc>
                <a:spcPts val="2700"/>
              </a:lnSpc>
            </a:pPr>
            <a:r>
              <a:rPr lang="en-US" sz="1700">
                <a:solidFill>
                  <a:srgbClr val="272525"/>
                </a:solidFill>
                <a:latin typeface="Montserrat" pitchFamily="34" charset="0"/>
              </a:rPr>
              <a:t>Airlines today operate in an environment where customer satisfaction plays a critical role in business success. Passengers have diverse expectations, and dissatisfaction can lead to negative reviews and reduced loyalty, ultimately impacting an airline's revenue.</a:t>
            </a:r>
          </a:p>
        </p:txBody>
      </p:sp>
      <p:sp>
        <p:nvSpPr>
          <p:cNvPr id="5" name="Text 3">
            <a:extLst>
              <a:ext uri="{FF2B5EF4-FFF2-40B4-BE49-F238E27FC236}">
                <a16:creationId xmlns:a16="http://schemas.microsoft.com/office/drawing/2014/main" id="{F9D660CF-9C5D-B91A-CC97-CB48067E5476}"/>
              </a:ext>
            </a:extLst>
          </p:cNvPr>
          <p:cNvSpPr/>
          <p:nvPr/>
        </p:nvSpPr>
        <p:spPr>
          <a:xfrm>
            <a:off x="7587139" y="1930393"/>
            <a:ext cx="2850713" cy="356235"/>
          </a:xfrm>
          <a:prstGeom prst="rect">
            <a:avLst/>
          </a:prstGeom>
          <a:noFill/>
          <a:ln/>
        </p:spPr>
        <p:txBody>
          <a:bodyPr wrap="none" lIns="0" tIns="0" rIns="0" bIns="0" rtlCol="0" anchor="t"/>
          <a:lstStyle/>
          <a:p>
            <a:pPr marL="0" indent="0">
              <a:lnSpc>
                <a:spcPts val="2800"/>
              </a:lnSpc>
              <a:buNone/>
            </a:pPr>
            <a:r>
              <a:rPr lang="en-US" sz="2200" b="1">
                <a:solidFill>
                  <a:srgbClr val="7068F4"/>
                </a:solidFill>
                <a:latin typeface="Barlow Bold" pitchFamily="34" charset="0"/>
                <a:ea typeface="Barlow Bold" pitchFamily="34" charset="-122"/>
                <a:cs typeface="Barlow Bold" pitchFamily="34" charset="-120"/>
              </a:rPr>
              <a:t>Project Aim</a:t>
            </a:r>
            <a:endParaRPr lang="en-US" sz="2200"/>
          </a:p>
        </p:txBody>
      </p:sp>
      <p:sp>
        <p:nvSpPr>
          <p:cNvPr id="6" name="Text 4">
            <a:extLst>
              <a:ext uri="{FF2B5EF4-FFF2-40B4-BE49-F238E27FC236}">
                <a16:creationId xmlns:a16="http://schemas.microsoft.com/office/drawing/2014/main" id="{AB2FD5EB-BF72-1D92-5E6E-09F10E6DBB07}"/>
              </a:ext>
            </a:extLst>
          </p:cNvPr>
          <p:cNvSpPr/>
          <p:nvPr/>
        </p:nvSpPr>
        <p:spPr>
          <a:xfrm>
            <a:off x="7614051" y="2506703"/>
            <a:ext cx="6292572" cy="1733550"/>
          </a:xfrm>
          <a:prstGeom prst="rect">
            <a:avLst/>
          </a:prstGeom>
          <a:noFill/>
          <a:ln/>
        </p:spPr>
        <p:txBody>
          <a:bodyPr wrap="square" lIns="0" tIns="0" rIns="0" bIns="0" rtlCol="0" anchor="t"/>
          <a:lstStyle/>
          <a:p>
            <a:pPr marL="0" indent="0" algn="just">
              <a:lnSpc>
                <a:spcPts val="2700"/>
              </a:lnSpc>
              <a:buNone/>
            </a:pPr>
            <a:r>
              <a:rPr lang="en-US" sz="1700">
                <a:solidFill>
                  <a:srgbClr val="272525"/>
                </a:solidFill>
                <a:latin typeface="Montserrat" pitchFamily="34" charset="0"/>
                <a:ea typeface="Montserrat" pitchFamily="34" charset="-122"/>
                <a:cs typeface="Montserrat" pitchFamily="34" charset="-120"/>
              </a:rPr>
              <a:t>In this project, we aim to address this challenge by analyzing a dataset of airline passenger's feedback. Our primary objective is to identify the key factors that influence satisfaction and use predictive models to uncover patterns of dissatisfaction.</a:t>
            </a:r>
          </a:p>
          <a:p>
            <a:pPr marL="0" indent="0" algn="just">
              <a:lnSpc>
                <a:spcPts val="2700"/>
              </a:lnSpc>
              <a:buNone/>
            </a:pPr>
            <a:endParaRPr lang="en-US" sz="1700">
              <a:solidFill>
                <a:srgbClr val="272525"/>
              </a:solidFill>
              <a:latin typeface="Montserrat" pitchFamily="34" charset="0"/>
              <a:ea typeface="Montserrat" pitchFamily="34" charset="-122"/>
              <a:cs typeface="Montserrat" pitchFamily="34" charset="-120"/>
            </a:endParaRPr>
          </a:p>
        </p:txBody>
      </p:sp>
      <p:sp>
        <p:nvSpPr>
          <p:cNvPr id="7" name="Text 1">
            <a:extLst>
              <a:ext uri="{FF2B5EF4-FFF2-40B4-BE49-F238E27FC236}">
                <a16:creationId xmlns:a16="http://schemas.microsoft.com/office/drawing/2014/main" id="{D33484F8-4996-71E3-C8C5-C6A964D62999}"/>
              </a:ext>
            </a:extLst>
          </p:cNvPr>
          <p:cNvSpPr/>
          <p:nvPr/>
        </p:nvSpPr>
        <p:spPr>
          <a:xfrm>
            <a:off x="5724160" y="4809562"/>
            <a:ext cx="2850713" cy="356235"/>
          </a:xfrm>
          <a:prstGeom prst="rect">
            <a:avLst/>
          </a:prstGeom>
          <a:noFill/>
          <a:ln/>
        </p:spPr>
        <p:txBody>
          <a:bodyPr wrap="none" lIns="0" tIns="0" rIns="0" bIns="0" rtlCol="0" anchor="t"/>
          <a:lstStyle/>
          <a:p>
            <a:pPr marL="0" indent="0">
              <a:lnSpc>
                <a:spcPts val="2800"/>
              </a:lnSpc>
              <a:buNone/>
            </a:pPr>
            <a:r>
              <a:rPr lang="en-US" sz="2200" b="1">
                <a:solidFill>
                  <a:srgbClr val="7068F4"/>
                </a:solidFill>
                <a:latin typeface="Barlow Bold" pitchFamily="34" charset="0"/>
                <a:ea typeface="Barlow Bold" pitchFamily="34" charset="-122"/>
                <a:cs typeface="Barlow Bold" pitchFamily="34" charset="-120"/>
              </a:rPr>
              <a:t>Project Objectives</a:t>
            </a:r>
            <a:endParaRPr lang="en-US" sz="2200"/>
          </a:p>
        </p:txBody>
      </p:sp>
      <p:sp>
        <p:nvSpPr>
          <p:cNvPr id="8" name="Text 2">
            <a:extLst>
              <a:ext uri="{FF2B5EF4-FFF2-40B4-BE49-F238E27FC236}">
                <a16:creationId xmlns:a16="http://schemas.microsoft.com/office/drawing/2014/main" id="{5EE0E4D0-CC89-3E0C-F048-B3AFCE8C2AD3}"/>
              </a:ext>
            </a:extLst>
          </p:cNvPr>
          <p:cNvSpPr/>
          <p:nvPr/>
        </p:nvSpPr>
        <p:spPr>
          <a:xfrm>
            <a:off x="4003231" y="5381743"/>
            <a:ext cx="6292572" cy="1471120"/>
          </a:xfrm>
          <a:prstGeom prst="rect">
            <a:avLst/>
          </a:prstGeom>
          <a:noFill/>
          <a:ln/>
        </p:spPr>
        <p:txBody>
          <a:bodyPr wrap="square" lIns="0" tIns="0" rIns="0" bIns="0" rtlCol="0" anchor="t"/>
          <a:lstStyle/>
          <a:p>
            <a:pPr marL="0" indent="0" algn="just">
              <a:lnSpc>
                <a:spcPts val="2700"/>
              </a:lnSpc>
              <a:buNone/>
            </a:pPr>
            <a:r>
              <a:rPr lang="en-US" sz="1700">
                <a:solidFill>
                  <a:srgbClr val="272525"/>
                </a:solidFill>
                <a:latin typeface="Montserrat" pitchFamily="34" charset="0"/>
                <a:ea typeface="Montserrat" pitchFamily="34" charset="-122"/>
                <a:cs typeface="Montserrat" pitchFamily="34" charset="-120"/>
              </a:rPr>
              <a:t>Through this analysis, we intend to provide actionable insights to help airlines enhance their customer experience. This includes improvements in inflight service, comfort, and other travel-related aspects.</a:t>
            </a:r>
            <a:endParaRPr lang="en-US" sz="1700"/>
          </a:p>
        </p:txBody>
      </p:sp>
    </p:spTree>
    <p:extLst>
      <p:ext uri="{BB962C8B-B14F-4D97-AF65-F5344CB8AC3E}">
        <p14:creationId xmlns:p14="http://schemas.microsoft.com/office/powerpoint/2010/main" val="21530100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2708196"/>
          </a:xfrm>
          <a:prstGeom prst="rect">
            <a:avLst/>
          </a:prstGeom>
          <a:solidFill>
            <a:srgbClr val="E5E0DF"/>
          </a:solidFill>
          <a:ln/>
        </p:spPr>
        <p:txBody>
          <a:bodyPr/>
          <a:lstStyle/>
          <a:p>
            <a:endParaRPr lang="en-IN"/>
          </a:p>
        </p:txBody>
      </p:sp>
      <p:sp>
        <p:nvSpPr>
          <p:cNvPr id="4" name="Text 1"/>
          <p:cNvSpPr/>
          <p:nvPr/>
        </p:nvSpPr>
        <p:spPr>
          <a:xfrm>
            <a:off x="758309" y="3924059"/>
            <a:ext cx="5701546" cy="712708"/>
          </a:xfrm>
          <a:prstGeom prst="rect">
            <a:avLst/>
          </a:prstGeom>
          <a:noFill/>
          <a:ln/>
        </p:spPr>
        <p:txBody>
          <a:bodyPr wrap="none" lIns="0" tIns="0" rIns="0" bIns="0" rtlCol="0" anchor="t"/>
          <a:lstStyle/>
          <a:p>
            <a:pPr marL="0" indent="0">
              <a:lnSpc>
                <a:spcPts val="5600"/>
              </a:lnSpc>
              <a:buNone/>
            </a:pPr>
            <a:endParaRPr lang="en-US" sz="4450" dirty="0"/>
          </a:p>
        </p:txBody>
      </p:sp>
      <p:sp>
        <p:nvSpPr>
          <p:cNvPr id="5" name="Text 2"/>
          <p:cNvSpPr/>
          <p:nvPr/>
        </p:nvSpPr>
        <p:spPr>
          <a:xfrm>
            <a:off x="758309" y="4961689"/>
            <a:ext cx="13113782" cy="346710"/>
          </a:xfrm>
          <a:prstGeom prst="rect">
            <a:avLst/>
          </a:prstGeom>
          <a:noFill/>
          <a:ln/>
        </p:spPr>
        <p:txBody>
          <a:bodyPr wrap="none" lIns="0" tIns="0" rIns="0" bIns="0" rtlCol="0" anchor="t"/>
          <a:lstStyle/>
          <a:p>
            <a:pPr marL="0" indent="0">
              <a:lnSpc>
                <a:spcPts val="2700"/>
              </a:lnSpc>
              <a:buNone/>
            </a:pPr>
            <a:endParaRPr lang="en-US" sz="1700" dirty="0"/>
          </a:p>
        </p:txBody>
      </p:sp>
      <p:sp>
        <p:nvSpPr>
          <p:cNvPr id="6" name="Text 0">
            <a:extLst>
              <a:ext uri="{FF2B5EF4-FFF2-40B4-BE49-F238E27FC236}">
                <a16:creationId xmlns:a16="http://schemas.microsoft.com/office/drawing/2014/main" id="{F0FA29B1-D882-561C-0011-F672EB4E6396}"/>
              </a:ext>
            </a:extLst>
          </p:cNvPr>
          <p:cNvSpPr/>
          <p:nvPr/>
        </p:nvSpPr>
        <p:spPr>
          <a:xfrm>
            <a:off x="758308" y="3066221"/>
            <a:ext cx="13109377" cy="712708"/>
          </a:xfrm>
          <a:prstGeom prst="rect">
            <a:avLst/>
          </a:prstGeom>
          <a:noFill/>
          <a:ln/>
        </p:spPr>
        <p:txBody>
          <a:bodyPr wrap="none" lIns="0" tIns="0" rIns="0" bIns="0" rtlCol="0" anchor="t"/>
          <a:lstStyle/>
          <a:p>
            <a:pPr marL="0" indent="0">
              <a:lnSpc>
                <a:spcPts val="5600"/>
              </a:lnSpc>
              <a:buNone/>
            </a:pPr>
            <a:r>
              <a:rPr lang="en-US" sz="4450" b="1" dirty="0">
                <a:solidFill>
                  <a:srgbClr val="7068F4"/>
                </a:solidFill>
                <a:latin typeface="Barlow Bold"/>
                <a:ea typeface="Barlow Bold" pitchFamily="34" charset="-122"/>
                <a:cs typeface="Barlow Bold" pitchFamily="34" charset="-120"/>
              </a:rPr>
              <a:t>Dataset Overview: Uncovering Passenger Insights</a:t>
            </a:r>
            <a:endParaRPr lang="en-US" sz="4450" dirty="0">
              <a:latin typeface="Barlow Bold"/>
            </a:endParaRPr>
          </a:p>
        </p:txBody>
      </p:sp>
      <p:sp>
        <p:nvSpPr>
          <p:cNvPr id="7" name="Text 1">
            <a:extLst>
              <a:ext uri="{FF2B5EF4-FFF2-40B4-BE49-F238E27FC236}">
                <a16:creationId xmlns:a16="http://schemas.microsoft.com/office/drawing/2014/main" id="{6B3D8E6D-1A60-ED3B-EB42-237695A25D96}"/>
              </a:ext>
            </a:extLst>
          </p:cNvPr>
          <p:cNvSpPr/>
          <p:nvPr/>
        </p:nvSpPr>
        <p:spPr>
          <a:xfrm>
            <a:off x="758309" y="4136954"/>
            <a:ext cx="2850713" cy="356235"/>
          </a:xfrm>
          <a:prstGeom prst="rect">
            <a:avLst/>
          </a:prstGeom>
          <a:noFill/>
          <a:ln/>
        </p:spPr>
        <p:txBody>
          <a:bodyPr wrap="none" lIns="0" tIns="0" rIns="0" bIns="0" rtlCol="0" anchor="t"/>
          <a:lstStyle/>
          <a:p>
            <a:pPr marL="0" indent="0">
              <a:lnSpc>
                <a:spcPts val="2800"/>
              </a:lnSpc>
              <a:buNone/>
            </a:pPr>
            <a:r>
              <a:rPr lang="en-US" sz="2200" b="1">
                <a:solidFill>
                  <a:srgbClr val="7068F4"/>
                </a:solidFill>
                <a:latin typeface="Barlow Bold" pitchFamily="34" charset="0"/>
                <a:ea typeface="Barlow Bold" pitchFamily="34" charset="-122"/>
                <a:cs typeface="Barlow Bold" pitchFamily="34" charset="-120"/>
              </a:rPr>
              <a:t>Dataset Overview</a:t>
            </a:r>
            <a:endParaRPr lang="en-US" sz="2200"/>
          </a:p>
        </p:txBody>
      </p:sp>
      <p:sp>
        <p:nvSpPr>
          <p:cNvPr id="8" name="Text 2">
            <a:extLst>
              <a:ext uri="{FF2B5EF4-FFF2-40B4-BE49-F238E27FC236}">
                <a16:creationId xmlns:a16="http://schemas.microsoft.com/office/drawing/2014/main" id="{26F16087-8C92-5806-182F-9AD59319B5D7}"/>
              </a:ext>
            </a:extLst>
          </p:cNvPr>
          <p:cNvSpPr/>
          <p:nvPr/>
        </p:nvSpPr>
        <p:spPr>
          <a:xfrm>
            <a:off x="758309" y="4709762"/>
            <a:ext cx="6292572" cy="2073841"/>
          </a:xfrm>
          <a:prstGeom prst="rect">
            <a:avLst/>
          </a:prstGeom>
          <a:noFill/>
          <a:ln/>
        </p:spPr>
        <p:txBody>
          <a:bodyPr wrap="square" lIns="0" tIns="0" rIns="0" bIns="0" rtlCol="0" anchor="t"/>
          <a:lstStyle/>
          <a:p>
            <a:pPr>
              <a:lnSpc>
                <a:spcPts val="2700"/>
              </a:lnSpc>
            </a:pPr>
            <a:r>
              <a:rPr lang="en-US" b="1" err="1">
                <a:solidFill>
                  <a:srgbClr val="272525"/>
                </a:solidFill>
                <a:ea typeface="Calibri"/>
                <a:cs typeface="Calibri"/>
                <a:hlinkClick r:id="rId3"/>
              </a:rPr>
              <a:t>Invistico</a:t>
            </a:r>
            <a:r>
              <a:rPr lang="en-US" b="1" dirty="0">
                <a:solidFill>
                  <a:srgbClr val="272525"/>
                </a:solidFill>
                <a:ea typeface="Calibri"/>
                <a:cs typeface="Calibri"/>
                <a:hlinkClick r:id="rId3"/>
              </a:rPr>
              <a:t> Airline Satisfaction</a:t>
            </a:r>
            <a:r>
              <a:rPr lang="en-US" sz="1600" b="1" dirty="0"/>
              <a:t> </a:t>
            </a:r>
            <a:r>
              <a:rPr lang="en-US" sz="1700" dirty="0">
                <a:solidFill>
                  <a:srgbClr val="272525"/>
                </a:solidFill>
                <a:latin typeface="Montserrat"/>
                <a:ea typeface="Montserrat" pitchFamily="34" charset="-122"/>
                <a:cs typeface="Montserrat" pitchFamily="34" charset="-120"/>
              </a:rPr>
              <a:t>dataset comprises 5 rows and 22 columns after cleaning. We focused on features like satisfaction level, customer type, travel type, seat comfort, and others. </a:t>
            </a:r>
          </a:p>
          <a:p>
            <a:endParaRPr lang="en-US" sz="1700">
              <a:solidFill>
                <a:srgbClr val="272525"/>
              </a:solidFill>
              <a:latin typeface="Montserrat"/>
              <a:ea typeface="Montserrat" pitchFamily="34" charset="-122"/>
              <a:cs typeface="Montserrat" pitchFamily="34" charset="-120"/>
            </a:endParaRPr>
          </a:p>
          <a:p>
            <a:pPr>
              <a:lnSpc>
                <a:spcPts val="2700"/>
              </a:lnSpc>
            </a:pPr>
            <a:r>
              <a:rPr lang="en-US" b="1">
                <a:solidFill>
                  <a:srgbClr val="7068F4"/>
                </a:solidFill>
                <a:latin typeface="Barlow Bold" pitchFamily="34" charset="0"/>
              </a:rPr>
              <a:t>Preprocessing:</a:t>
            </a:r>
            <a:r>
              <a:rPr lang="en-US" sz="1700" dirty="0">
                <a:solidFill>
                  <a:srgbClr val="272525"/>
                </a:solidFill>
                <a:latin typeface="Montserrat"/>
                <a:ea typeface="Montserrat" pitchFamily="34" charset="-122"/>
                <a:cs typeface="Montserrat" pitchFamily="34" charset="-120"/>
              </a:rPr>
              <a:t> Missing values handled, duplicates removed, categorical variables encoded.</a:t>
            </a:r>
            <a:endParaRPr lang="en-US" sz="1700">
              <a:solidFill>
                <a:srgbClr val="272525"/>
              </a:solidFill>
              <a:latin typeface="Montserrat"/>
              <a:ea typeface="Montserrat" pitchFamily="34" charset="-122"/>
              <a:cs typeface="Montserrat" pitchFamily="34" charset="-120"/>
            </a:endParaRPr>
          </a:p>
          <a:p>
            <a:pPr>
              <a:lnSpc>
                <a:spcPts val="2700"/>
              </a:lnSpc>
            </a:pPr>
            <a:endParaRPr lang="en-US" sz="1700" dirty="0">
              <a:solidFill>
                <a:srgbClr val="272525"/>
              </a:solidFill>
              <a:latin typeface="Montserrat"/>
            </a:endParaRPr>
          </a:p>
          <a:p>
            <a:pPr>
              <a:lnSpc>
                <a:spcPts val="2700"/>
              </a:lnSpc>
            </a:pPr>
            <a:endParaRPr lang="en-US" sz="1700">
              <a:solidFill>
                <a:srgbClr val="272525"/>
              </a:solidFill>
              <a:latin typeface="Montserrat"/>
              <a:ea typeface="Montserrat" pitchFamily="34" charset="-122"/>
              <a:cs typeface="Montserrat" pitchFamily="34" charset="-120"/>
            </a:endParaRPr>
          </a:p>
        </p:txBody>
      </p:sp>
      <p:sp>
        <p:nvSpPr>
          <p:cNvPr id="9" name="Text 3">
            <a:extLst>
              <a:ext uri="{FF2B5EF4-FFF2-40B4-BE49-F238E27FC236}">
                <a16:creationId xmlns:a16="http://schemas.microsoft.com/office/drawing/2014/main" id="{84C3DE77-606E-C97B-6567-CD5C1CE040B5}"/>
              </a:ext>
            </a:extLst>
          </p:cNvPr>
          <p:cNvSpPr/>
          <p:nvPr/>
        </p:nvSpPr>
        <p:spPr>
          <a:xfrm>
            <a:off x="7587139" y="4136954"/>
            <a:ext cx="2850713" cy="356235"/>
          </a:xfrm>
          <a:prstGeom prst="rect">
            <a:avLst/>
          </a:prstGeom>
          <a:noFill/>
          <a:ln/>
        </p:spPr>
        <p:txBody>
          <a:bodyPr wrap="none" lIns="0" tIns="0" rIns="0" bIns="0" rtlCol="0" anchor="t"/>
          <a:lstStyle/>
          <a:p>
            <a:pPr marL="0" indent="0">
              <a:lnSpc>
                <a:spcPts val="2800"/>
              </a:lnSpc>
              <a:buNone/>
            </a:pPr>
            <a:r>
              <a:rPr lang="en-US" sz="2200" b="1">
                <a:solidFill>
                  <a:srgbClr val="7068F4"/>
                </a:solidFill>
                <a:latin typeface="Barlow Bold" pitchFamily="34" charset="0"/>
                <a:ea typeface="Barlow Bold" pitchFamily="34" charset="-122"/>
                <a:cs typeface="Barlow Bold" pitchFamily="34" charset="-120"/>
              </a:rPr>
              <a:t>Key Findings</a:t>
            </a:r>
            <a:endParaRPr lang="en-US" sz="2200"/>
          </a:p>
        </p:txBody>
      </p:sp>
      <p:sp>
        <p:nvSpPr>
          <p:cNvPr id="10" name="Text 4">
            <a:extLst>
              <a:ext uri="{FF2B5EF4-FFF2-40B4-BE49-F238E27FC236}">
                <a16:creationId xmlns:a16="http://schemas.microsoft.com/office/drawing/2014/main" id="{FD76DB25-BE44-4B9E-7B5C-2E9EFADF9F1F}"/>
              </a:ext>
            </a:extLst>
          </p:cNvPr>
          <p:cNvSpPr/>
          <p:nvPr/>
        </p:nvSpPr>
        <p:spPr>
          <a:xfrm>
            <a:off x="7587139" y="4709763"/>
            <a:ext cx="6292572" cy="1733550"/>
          </a:xfrm>
          <a:prstGeom prst="rect">
            <a:avLst/>
          </a:prstGeom>
          <a:noFill/>
          <a:ln/>
        </p:spPr>
        <p:txBody>
          <a:bodyPr wrap="square" lIns="0" tIns="0" rIns="0" bIns="0" rtlCol="0" anchor="t"/>
          <a:lstStyle/>
          <a:p>
            <a:pPr marL="0" indent="0">
              <a:lnSpc>
                <a:spcPts val="2700"/>
              </a:lnSpc>
              <a:buNone/>
            </a:pPr>
            <a:r>
              <a:rPr lang="en-US" sz="1700">
                <a:solidFill>
                  <a:srgbClr val="272525"/>
                </a:solidFill>
                <a:latin typeface="Montserrat"/>
                <a:ea typeface="Montserrat" pitchFamily="34" charset="-122"/>
                <a:cs typeface="Montserrat" pitchFamily="34" charset="-120"/>
              </a:rPr>
              <a:t>The dataset exhibited a balanced satisfaction distribution with </a:t>
            </a:r>
            <a:r>
              <a:rPr lang="en-US" sz="1700" b="1">
                <a:solidFill>
                  <a:srgbClr val="272525"/>
                </a:solidFill>
                <a:latin typeface="Montserrat"/>
                <a:ea typeface="Montserrat" pitchFamily="34" charset="-122"/>
                <a:cs typeface="Montserrat" pitchFamily="34" charset="-120"/>
              </a:rPr>
              <a:t>54.7%</a:t>
            </a:r>
            <a:r>
              <a:rPr lang="en-US" sz="1700">
                <a:solidFill>
                  <a:srgbClr val="272525"/>
                </a:solidFill>
                <a:latin typeface="Montserrat"/>
                <a:ea typeface="Montserrat" pitchFamily="34" charset="-122"/>
                <a:cs typeface="Montserrat" pitchFamily="34" charset="-120"/>
              </a:rPr>
              <a:t> satisfied and </a:t>
            </a:r>
            <a:r>
              <a:rPr lang="en-US" sz="1700" b="1">
                <a:solidFill>
                  <a:srgbClr val="272525"/>
                </a:solidFill>
                <a:latin typeface="Montserrat"/>
                <a:ea typeface="Montserrat" pitchFamily="34" charset="-122"/>
                <a:cs typeface="Montserrat" pitchFamily="34" charset="-120"/>
              </a:rPr>
              <a:t>45.3%</a:t>
            </a:r>
            <a:r>
              <a:rPr lang="en-US" sz="1700">
                <a:solidFill>
                  <a:srgbClr val="272525"/>
                </a:solidFill>
                <a:latin typeface="Montserrat"/>
                <a:ea typeface="Montserrat" pitchFamily="34" charset="-122"/>
                <a:cs typeface="Montserrat" pitchFamily="34" charset="-120"/>
              </a:rPr>
              <a:t> dissatisfied passengers.</a:t>
            </a:r>
            <a:endParaRPr lang="en-US" sz="1700"/>
          </a:p>
        </p:txBody>
      </p:sp>
      <p:pic>
        <p:nvPicPr>
          <p:cNvPr id="12" name="Picture 11">
            <a:extLst>
              <a:ext uri="{FF2B5EF4-FFF2-40B4-BE49-F238E27FC236}">
                <a16:creationId xmlns:a16="http://schemas.microsoft.com/office/drawing/2014/main" id="{FF99AAA0-3857-8C86-C27B-3D90CEE9747C}"/>
              </a:ext>
            </a:extLst>
          </p:cNvPr>
          <p:cNvPicPr>
            <a:picLocks noChangeAspect="1"/>
          </p:cNvPicPr>
          <p:nvPr/>
        </p:nvPicPr>
        <p:blipFill>
          <a:blip r:embed="rId4"/>
          <a:stretch>
            <a:fillRect/>
          </a:stretch>
        </p:blipFill>
        <p:spPr>
          <a:xfrm>
            <a:off x="346734" y="0"/>
            <a:ext cx="13932526" cy="2708196"/>
          </a:xfrm>
          <a:prstGeom prst="rect">
            <a:avLst/>
          </a:prstGeom>
        </p:spPr>
      </p:pic>
      <p:graphicFrame>
        <p:nvGraphicFramePr>
          <p:cNvPr id="15" name="Chart 14">
            <a:extLst>
              <a:ext uri="{FF2B5EF4-FFF2-40B4-BE49-F238E27FC236}">
                <a16:creationId xmlns:a16="http://schemas.microsoft.com/office/drawing/2014/main" id="{C2D0F285-EB09-4AD4-E18C-2384CCABED00}"/>
              </a:ext>
            </a:extLst>
          </p:cNvPr>
          <p:cNvGraphicFramePr/>
          <p:nvPr>
            <p:extLst>
              <p:ext uri="{D42A27DB-BD31-4B8C-83A1-F6EECF244321}">
                <p14:modId xmlns:p14="http://schemas.microsoft.com/office/powerpoint/2010/main" val="1824794595"/>
              </p:ext>
            </p:extLst>
          </p:nvPr>
        </p:nvGraphicFramePr>
        <p:xfrm>
          <a:off x="8465307" y="5518660"/>
          <a:ext cx="3423680" cy="2282453"/>
        </p:xfrm>
        <a:graphic>
          <a:graphicData uri="http://schemas.openxmlformats.org/drawingml/2006/chart">
            <c:chart xmlns:c="http://schemas.openxmlformats.org/drawingml/2006/chart" xmlns:r="http://schemas.openxmlformats.org/officeDocument/2006/relationships" r:id="rId5"/>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69529D-D196-58AC-EABD-E5EB1B8EC7CC}"/>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423FFDFB-5662-19F4-CB1A-D12E2F16F4D8}"/>
              </a:ext>
            </a:extLst>
          </p:cNvPr>
          <p:cNvSpPr/>
          <p:nvPr/>
        </p:nvSpPr>
        <p:spPr>
          <a:xfrm>
            <a:off x="758309" y="2069068"/>
            <a:ext cx="5701546" cy="712708"/>
          </a:xfrm>
          <a:prstGeom prst="rect">
            <a:avLst/>
          </a:prstGeom>
          <a:noFill/>
          <a:ln/>
        </p:spPr>
        <p:txBody>
          <a:bodyPr wrap="none" lIns="0" tIns="0" rIns="0" bIns="0" rtlCol="0" anchor="t"/>
          <a:lstStyle/>
          <a:p>
            <a:pPr marL="0" indent="0">
              <a:lnSpc>
                <a:spcPts val="5600"/>
              </a:lnSpc>
              <a:buNone/>
            </a:pPr>
            <a:endParaRPr lang="en-US" sz="4450"/>
          </a:p>
        </p:txBody>
      </p:sp>
      <p:pic>
        <p:nvPicPr>
          <p:cNvPr id="3" name="Image 0" descr="preencoded.png">
            <a:extLst>
              <a:ext uri="{FF2B5EF4-FFF2-40B4-BE49-F238E27FC236}">
                <a16:creationId xmlns:a16="http://schemas.microsoft.com/office/drawing/2014/main" id="{10340EB8-EE83-DFA9-8409-4AE88E9B3E1F}"/>
              </a:ext>
            </a:extLst>
          </p:cNvPr>
          <p:cNvPicPr>
            <a:picLocks noChangeAspect="1"/>
          </p:cNvPicPr>
          <p:nvPr/>
        </p:nvPicPr>
        <p:blipFill>
          <a:blip r:embed="rId3"/>
          <a:stretch>
            <a:fillRect/>
          </a:stretch>
        </p:blipFill>
        <p:spPr>
          <a:xfrm>
            <a:off x="765929" y="3354824"/>
            <a:ext cx="4250650" cy="2599849"/>
          </a:xfrm>
          <a:prstGeom prst="rect">
            <a:avLst/>
          </a:prstGeom>
        </p:spPr>
      </p:pic>
      <p:pic>
        <p:nvPicPr>
          <p:cNvPr id="4" name="Image 1" descr="preencoded.png">
            <a:extLst>
              <a:ext uri="{FF2B5EF4-FFF2-40B4-BE49-F238E27FC236}">
                <a16:creationId xmlns:a16="http://schemas.microsoft.com/office/drawing/2014/main" id="{54F06B05-8F97-1438-4E1C-E54685373104}"/>
              </a:ext>
            </a:extLst>
          </p:cNvPr>
          <p:cNvPicPr>
            <a:picLocks noChangeAspect="1"/>
          </p:cNvPicPr>
          <p:nvPr/>
        </p:nvPicPr>
        <p:blipFill>
          <a:blip r:embed="rId3"/>
          <a:stretch>
            <a:fillRect/>
          </a:stretch>
        </p:blipFill>
        <p:spPr>
          <a:xfrm>
            <a:off x="5189815" y="3354824"/>
            <a:ext cx="4250650" cy="2599849"/>
          </a:xfrm>
          <a:prstGeom prst="rect">
            <a:avLst/>
          </a:prstGeom>
        </p:spPr>
      </p:pic>
      <p:pic>
        <p:nvPicPr>
          <p:cNvPr id="5" name="Image 2" descr="preencoded.png">
            <a:extLst>
              <a:ext uri="{FF2B5EF4-FFF2-40B4-BE49-F238E27FC236}">
                <a16:creationId xmlns:a16="http://schemas.microsoft.com/office/drawing/2014/main" id="{93A508CE-E75C-73C1-F115-A3B694FBA7B0}"/>
              </a:ext>
            </a:extLst>
          </p:cNvPr>
          <p:cNvPicPr>
            <a:picLocks noChangeAspect="1"/>
          </p:cNvPicPr>
          <p:nvPr/>
        </p:nvPicPr>
        <p:blipFill>
          <a:blip r:embed="rId3"/>
          <a:stretch>
            <a:fillRect/>
          </a:stretch>
        </p:blipFill>
        <p:spPr>
          <a:xfrm>
            <a:off x="9613702" y="3354824"/>
            <a:ext cx="4250650" cy="2599849"/>
          </a:xfrm>
          <a:prstGeom prst="rect">
            <a:avLst/>
          </a:prstGeom>
        </p:spPr>
      </p:pic>
      <p:sp>
        <p:nvSpPr>
          <p:cNvPr id="6" name="Text 0">
            <a:extLst>
              <a:ext uri="{FF2B5EF4-FFF2-40B4-BE49-F238E27FC236}">
                <a16:creationId xmlns:a16="http://schemas.microsoft.com/office/drawing/2014/main" id="{16E710FD-2CBB-6AE5-8A28-9F4158D0E25E}"/>
              </a:ext>
            </a:extLst>
          </p:cNvPr>
          <p:cNvSpPr/>
          <p:nvPr/>
        </p:nvSpPr>
        <p:spPr>
          <a:xfrm>
            <a:off x="754975" y="287080"/>
            <a:ext cx="13109377" cy="712708"/>
          </a:xfrm>
          <a:prstGeom prst="rect">
            <a:avLst/>
          </a:prstGeom>
          <a:noFill/>
          <a:ln/>
        </p:spPr>
        <p:txBody>
          <a:bodyPr wrap="none" lIns="0" tIns="0" rIns="0" bIns="0" rtlCol="0" anchor="t"/>
          <a:lstStyle/>
          <a:p>
            <a:pPr marL="0" indent="0">
              <a:lnSpc>
                <a:spcPts val="5600"/>
              </a:lnSpc>
              <a:buNone/>
            </a:pPr>
            <a:r>
              <a:rPr lang="en-US" sz="4450" b="1">
                <a:solidFill>
                  <a:srgbClr val="7068F4"/>
                </a:solidFill>
                <a:latin typeface="Barlow Bold" pitchFamily="34" charset="0"/>
                <a:ea typeface="Barlow Bold" pitchFamily="34" charset="-122"/>
                <a:cs typeface="Barlow Bold" pitchFamily="34" charset="-120"/>
              </a:rPr>
              <a:t>Dataset Overview, Continued…</a:t>
            </a:r>
            <a:endParaRPr lang="en-US" sz="4450"/>
          </a:p>
        </p:txBody>
      </p:sp>
      <p:pic>
        <p:nvPicPr>
          <p:cNvPr id="7" name="Picture 6">
            <a:extLst>
              <a:ext uri="{FF2B5EF4-FFF2-40B4-BE49-F238E27FC236}">
                <a16:creationId xmlns:a16="http://schemas.microsoft.com/office/drawing/2014/main" id="{8D75C479-E8CE-A1C5-1B69-F3E6B6992A32}"/>
              </a:ext>
            </a:extLst>
          </p:cNvPr>
          <p:cNvPicPr>
            <a:picLocks noChangeAspect="1"/>
          </p:cNvPicPr>
          <p:nvPr/>
        </p:nvPicPr>
        <p:blipFill>
          <a:blip r:embed="rId4"/>
          <a:stretch>
            <a:fillRect/>
          </a:stretch>
        </p:blipFill>
        <p:spPr>
          <a:xfrm>
            <a:off x="539007" y="1993463"/>
            <a:ext cx="4477572" cy="3961210"/>
          </a:xfrm>
          <a:prstGeom prst="rect">
            <a:avLst/>
          </a:prstGeom>
        </p:spPr>
      </p:pic>
      <p:pic>
        <p:nvPicPr>
          <p:cNvPr id="8" name="Picture 7">
            <a:extLst>
              <a:ext uri="{FF2B5EF4-FFF2-40B4-BE49-F238E27FC236}">
                <a16:creationId xmlns:a16="http://schemas.microsoft.com/office/drawing/2014/main" id="{56489FEE-1CC1-1D3B-5941-AC48A0B1218F}"/>
              </a:ext>
            </a:extLst>
          </p:cNvPr>
          <p:cNvPicPr>
            <a:picLocks noChangeAspect="1"/>
          </p:cNvPicPr>
          <p:nvPr/>
        </p:nvPicPr>
        <p:blipFill>
          <a:blip r:embed="rId5"/>
          <a:stretch>
            <a:fillRect/>
          </a:stretch>
        </p:blipFill>
        <p:spPr>
          <a:xfrm>
            <a:off x="5183716" y="1988606"/>
            <a:ext cx="9133139" cy="3961210"/>
          </a:xfrm>
          <a:prstGeom prst="rect">
            <a:avLst/>
          </a:prstGeom>
        </p:spPr>
      </p:pic>
      <p:grpSp>
        <p:nvGrpSpPr>
          <p:cNvPr id="10" name="Group 9">
            <a:extLst>
              <a:ext uri="{FF2B5EF4-FFF2-40B4-BE49-F238E27FC236}">
                <a16:creationId xmlns:a16="http://schemas.microsoft.com/office/drawing/2014/main" id="{665B1058-E1E6-D6A1-9A11-359668CF6CB6}"/>
              </a:ext>
            </a:extLst>
          </p:cNvPr>
          <p:cNvGrpSpPr/>
          <p:nvPr/>
        </p:nvGrpSpPr>
        <p:grpSpPr>
          <a:xfrm>
            <a:off x="1163826" y="6571335"/>
            <a:ext cx="3033601" cy="743155"/>
            <a:chOff x="646033" y="5691188"/>
            <a:chExt cx="3033601" cy="743155"/>
          </a:xfrm>
          <a:effectLst>
            <a:outerShdw blurRad="50800" dist="38100" dir="2700000" algn="tl" rotWithShape="0">
              <a:prstClr val="black">
                <a:alpha val="40000"/>
              </a:prstClr>
            </a:outerShdw>
          </a:effectLst>
        </p:grpSpPr>
        <p:sp>
          <p:nvSpPr>
            <p:cNvPr id="11" name="Shape 7">
              <a:extLst>
                <a:ext uri="{FF2B5EF4-FFF2-40B4-BE49-F238E27FC236}">
                  <a16:creationId xmlns:a16="http://schemas.microsoft.com/office/drawing/2014/main" id="{D8B89239-6049-53F9-17A4-072FEFD0F60E}"/>
                </a:ext>
              </a:extLst>
            </p:cNvPr>
            <p:cNvSpPr/>
            <p:nvPr/>
          </p:nvSpPr>
          <p:spPr>
            <a:xfrm>
              <a:off x="646033" y="5691188"/>
              <a:ext cx="3033601" cy="743155"/>
            </a:xfrm>
            <a:prstGeom prst="roundRect">
              <a:avLst>
                <a:gd name="adj" fmla="val 9951"/>
              </a:avLst>
            </a:prstGeom>
            <a:solidFill>
              <a:srgbClr val="EEEFF5"/>
            </a:solidFill>
            <a:ln/>
            <a:effectLst>
              <a:innerShdw blurRad="114300">
                <a:prstClr val="black"/>
              </a:innerShdw>
            </a:effectLst>
          </p:spPr>
          <p:txBody>
            <a:bodyPr/>
            <a:lstStyle/>
            <a:p>
              <a:endParaRPr lang="en-IN"/>
            </a:p>
          </p:txBody>
        </p:sp>
        <p:sp>
          <p:nvSpPr>
            <p:cNvPr id="12" name="Text 8">
              <a:extLst>
                <a:ext uri="{FF2B5EF4-FFF2-40B4-BE49-F238E27FC236}">
                  <a16:creationId xmlns:a16="http://schemas.microsoft.com/office/drawing/2014/main" id="{C38EFA86-19E2-4EF9-F6AC-0E12C6A91579}"/>
                </a:ext>
              </a:extLst>
            </p:cNvPr>
            <p:cNvSpPr/>
            <p:nvPr/>
          </p:nvSpPr>
          <p:spPr>
            <a:xfrm>
              <a:off x="820932" y="5736471"/>
              <a:ext cx="2683801" cy="303609"/>
            </a:xfrm>
            <a:prstGeom prst="rect">
              <a:avLst/>
            </a:prstGeom>
            <a:noFill/>
            <a:ln/>
          </p:spPr>
          <p:txBody>
            <a:bodyPr wrap="none" lIns="0" tIns="0" rIns="0" bIns="0" rtlCol="0" anchor="t"/>
            <a:lstStyle/>
            <a:p>
              <a:pPr marL="0" indent="0" algn="ctr">
                <a:lnSpc>
                  <a:spcPts val="2350"/>
                </a:lnSpc>
                <a:buNone/>
              </a:pPr>
              <a:r>
                <a:rPr lang="en-US" sz="1900" b="1">
                  <a:solidFill>
                    <a:srgbClr val="272525"/>
                  </a:solidFill>
                  <a:latin typeface="Barlow Bold" pitchFamily="34" charset="0"/>
                  <a:ea typeface="Barlow Bold" pitchFamily="34" charset="-122"/>
                  <a:cs typeface="Barlow Bold" pitchFamily="34" charset="-120"/>
                </a:rPr>
                <a:t>Figure 2: </a:t>
              </a:r>
            </a:p>
            <a:p>
              <a:pPr marL="0" indent="0" algn="ctr">
                <a:lnSpc>
                  <a:spcPts val="2350"/>
                </a:lnSpc>
                <a:buNone/>
              </a:pPr>
              <a:r>
                <a:rPr lang="en-US" sz="1900" b="1">
                  <a:solidFill>
                    <a:srgbClr val="272525"/>
                  </a:solidFill>
                  <a:latin typeface="Barlow Bold" pitchFamily="34" charset="0"/>
                  <a:ea typeface="Barlow Bold" pitchFamily="34" charset="-122"/>
                  <a:cs typeface="Barlow Bold" pitchFamily="34" charset="-120"/>
                </a:rPr>
                <a:t>Decision Tree Plot</a:t>
              </a:r>
              <a:endParaRPr lang="en-US" sz="1900"/>
            </a:p>
          </p:txBody>
        </p:sp>
      </p:grpSp>
      <p:grpSp>
        <p:nvGrpSpPr>
          <p:cNvPr id="13" name="Group 12">
            <a:extLst>
              <a:ext uri="{FF2B5EF4-FFF2-40B4-BE49-F238E27FC236}">
                <a16:creationId xmlns:a16="http://schemas.microsoft.com/office/drawing/2014/main" id="{91B07198-EEBA-F15A-19C6-9C27B6D1C9F4}"/>
              </a:ext>
            </a:extLst>
          </p:cNvPr>
          <p:cNvGrpSpPr/>
          <p:nvPr/>
        </p:nvGrpSpPr>
        <p:grpSpPr>
          <a:xfrm>
            <a:off x="5980409" y="6567056"/>
            <a:ext cx="7539752" cy="743156"/>
            <a:chOff x="646033" y="5691188"/>
            <a:chExt cx="3033601" cy="1557371"/>
          </a:xfrm>
        </p:grpSpPr>
        <p:sp>
          <p:nvSpPr>
            <p:cNvPr id="14" name="Shape 7">
              <a:extLst>
                <a:ext uri="{FF2B5EF4-FFF2-40B4-BE49-F238E27FC236}">
                  <a16:creationId xmlns:a16="http://schemas.microsoft.com/office/drawing/2014/main" id="{1562472E-7D3A-3BC4-B78F-6C6488EBE9AB}"/>
                </a:ext>
              </a:extLst>
            </p:cNvPr>
            <p:cNvSpPr/>
            <p:nvPr/>
          </p:nvSpPr>
          <p:spPr>
            <a:xfrm>
              <a:off x="646033" y="5691188"/>
              <a:ext cx="3033601" cy="1557371"/>
            </a:xfrm>
            <a:prstGeom prst="roundRect">
              <a:avLst>
                <a:gd name="adj" fmla="val 9951"/>
              </a:avLst>
            </a:prstGeom>
            <a:solidFill>
              <a:srgbClr val="EEEFF5"/>
            </a:solidFill>
            <a:ln/>
            <a:effectLst>
              <a:innerShdw blurRad="114300">
                <a:prstClr val="black"/>
              </a:innerShdw>
            </a:effectLst>
          </p:spPr>
          <p:txBody>
            <a:bodyPr/>
            <a:lstStyle/>
            <a:p>
              <a:endParaRPr lang="en-IN"/>
            </a:p>
          </p:txBody>
        </p:sp>
        <p:sp>
          <p:nvSpPr>
            <p:cNvPr id="15" name="Text 8">
              <a:extLst>
                <a:ext uri="{FF2B5EF4-FFF2-40B4-BE49-F238E27FC236}">
                  <a16:creationId xmlns:a16="http://schemas.microsoft.com/office/drawing/2014/main" id="{15DBD683-AFD0-6971-01A3-4FFA5BE0AEA8}"/>
                </a:ext>
              </a:extLst>
            </p:cNvPr>
            <p:cNvSpPr/>
            <p:nvPr/>
          </p:nvSpPr>
          <p:spPr>
            <a:xfrm>
              <a:off x="854187" y="5783460"/>
              <a:ext cx="2683801" cy="1372825"/>
            </a:xfrm>
            <a:prstGeom prst="rect">
              <a:avLst/>
            </a:prstGeom>
            <a:noFill/>
            <a:ln/>
          </p:spPr>
          <p:txBody>
            <a:bodyPr wrap="none" lIns="0" tIns="0" rIns="0" bIns="0" rtlCol="0" anchor="t"/>
            <a:lstStyle/>
            <a:p>
              <a:pPr marL="0" indent="0" algn="ctr">
                <a:lnSpc>
                  <a:spcPts val="2350"/>
                </a:lnSpc>
                <a:buNone/>
              </a:pPr>
              <a:r>
                <a:rPr lang="en-US" sz="1900" b="1">
                  <a:solidFill>
                    <a:srgbClr val="272525"/>
                  </a:solidFill>
                  <a:latin typeface="Barlow Bold" pitchFamily="34" charset="0"/>
                  <a:ea typeface="Barlow Bold" pitchFamily="34" charset="-122"/>
                  <a:cs typeface="Barlow Bold" pitchFamily="34" charset="-120"/>
                </a:rPr>
                <a:t>Figure 3: </a:t>
              </a:r>
            </a:p>
            <a:p>
              <a:pPr marL="0" indent="0" algn="ctr">
                <a:lnSpc>
                  <a:spcPts val="2350"/>
                </a:lnSpc>
                <a:buNone/>
              </a:pPr>
              <a:r>
                <a:rPr lang="en-US" sz="1900" b="1">
                  <a:solidFill>
                    <a:srgbClr val="272525"/>
                  </a:solidFill>
                  <a:latin typeface="Barlow Bold" pitchFamily="34" charset="0"/>
                  <a:ea typeface="Barlow Bold" pitchFamily="34" charset="-122"/>
                  <a:cs typeface="Barlow Bold" pitchFamily="34" charset="-120"/>
                </a:rPr>
                <a:t>Boxplot Count vs Age &amp; Count vs Flight Distance</a:t>
              </a:r>
              <a:endParaRPr lang="en-US" sz="1900"/>
            </a:p>
          </p:txBody>
        </p:sp>
      </p:grpSp>
    </p:spTree>
    <p:extLst>
      <p:ext uri="{BB962C8B-B14F-4D97-AF65-F5344CB8AC3E}">
        <p14:creationId xmlns:p14="http://schemas.microsoft.com/office/powerpoint/2010/main" val="3375774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43EC56-98AC-98BD-82BC-16D510820A99}"/>
            </a:ext>
          </a:extLst>
        </p:cNvPr>
        <p:cNvGrpSpPr/>
        <p:nvPr/>
      </p:nvGrpSpPr>
      <p:grpSpPr>
        <a:xfrm>
          <a:off x="0" y="0"/>
          <a:ext cx="0" cy="0"/>
          <a:chOff x="0" y="0"/>
          <a:chExt cx="0" cy="0"/>
        </a:xfrm>
      </p:grpSpPr>
      <p:sp>
        <p:nvSpPr>
          <p:cNvPr id="20" name="Rectangle 19">
            <a:extLst>
              <a:ext uri="{FF2B5EF4-FFF2-40B4-BE49-F238E27FC236}">
                <a16:creationId xmlns:a16="http://schemas.microsoft.com/office/drawing/2014/main" id="{0D109B37-7F5B-13D0-0983-C5B4BDAC9A05}"/>
              </a:ext>
            </a:extLst>
          </p:cNvPr>
          <p:cNvSpPr/>
          <p:nvPr/>
        </p:nvSpPr>
        <p:spPr>
          <a:xfrm>
            <a:off x="8410522" y="1130427"/>
            <a:ext cx="5889703" cy="6071831"/>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 0">
            <a:extLst>
              <a:ext uri="{FF2B5EF4-FFF2-40B4-BE49-F238E27FC236}">
                <a16:creationId xmlns:a16="http://schemas.microsoft.com/office/drawing/2014/main" id="{F2A796C5-2D91-BBD6-3022-569D5CA111EC}"/>
              </a:ext>
            </a:extLst>
          </p:cNvPr>
          <p:cNvSpPr/>
          <p:nvPr/>
        </p:nvSpPr>
        <p:spPr>
          <a:xfrm>
            <a:off x="758309" y="2069068"/>
            <a:ext cx="5701546" cy="712708"/>
          </a:xfrm>
          <a:prstGeom prst="rect">
            <a:avLst/>
          </a:prstGeom>
          <a:noFill/>
          <a:ln/>
        </p:spPr>
        <p:txBody>
          <a:bodyPr wrap="none" lIns="0" tIns="0" rIns="0" bIns="0" rtlCol="0" anchor="t"/>
          <a:lstStyle/>
          <a:p>
            <a:pPr marL="0" indent="0">
              <a:lnSpc>
                <a:spcPts val="5600"/>
              </a:lnSpc>
              <a:buNone/>
            </a:pPr>
            <a:endParaRPr lang="en-US" sz="4450"/>
          </a:p>
        </p:txBody>
      </p:sp>
      <p:sp>
        <p:nvSpPr>
          <p:cNvPr id="6" name="Text 0">
            <a:extLst>
              <a:ext uri="{FF2B5EF4-FFF2-40B4-BE49-F238E27FC236}">
                <a16:creationId xmlns:a16="http://schemas.microsoft.com/office/drawing/2014/main" id="{1B222414-9D23-F65B-43C6-B362602ACCC7}"/>
              </a:ext>
            </a:extLst>
          </p:cNvPr>
          <p:cNvSpPr/>
          <p:nvPr/>
        </p:nvSpPr>
        <p:spPr>
          <a:xfrm>
            <a:off x="754975" y="287080"/>
            <a:ext cx="13109377" cy="712708"/>
          </a:xfrm>
          <a:prstGeom prst="rect">
            <a:avLst/>
          </a:prstGeom>
          <a:noFill/>
          <a:ln/>
        </p:spPr>
        <p:txBody>
          <a:bodyPr wrap="none" lIns="0" tIns="0" rIns="0" bIns="0" rtlCol="0" anchor="t"/>
          <a:lstStyle/>
          <a:p>
            <a:pPr marL="0" indent="0">
              <a:lnSpc>
                <a:spcPts val="5600"/>
              </a:lnSpc>
              <a:buNone/>
            </a:pPr>
            <a:r>
              <a:rPr lang="en-US" sz="4450" b="1">
                <a:solidFill>
                  <a:srgbClr val="7068F4"/>
                </a:solidFill>
                <a:latin typeface="Barlow Bold" pitchFamily="34" charset="0"/>
                <a:ea typeface="Barlow Bold" pitchFamily="34" charset="-122"/>
                <a:cs typeface="Barlow Bold" pitchFamily="34" charset="-120"/>
              </a:rPr>
              <a:t>Dataset Overview, Continued…</a:t>
            </a:r>
            <a:endParaRPr lang="en-US" sz="4450"/>
          </a:p>
        </p:txBody>
      </p:sp>
      <p:grpSp>
        <p:nvGrpSpPr>
          <p:cNvPr id="10" name="Group 9">
            <a:extLst>
              <a:ext uri="{FF2B5EF4-FFF2-40B4-BE49-F238E27FC236}">
                <a16:creationId xmlns:a16="http://schemas.microsoft.com/office/drawing/2014/main" id="{A0ADA324-CD8F-D585-01A5-30DD544AB117}"/>
              </a:ext>
            </a:extLst>
          </p:cNvPr>
          <p:cNvGrpSpPr/>
          <p:nvPr/>
        </p:nvGrpSpPr>
        <p:grpSpPr>
          <a:xfrm>
            <a:off x="2751522" y="7355586"/>
            <a:ext cx="3033601" cy="743155"/>
            <a:chOff x="646033" y="5691188"/>
            <a:chExt cx="3033601" cy="743155"/>
          </a:xfrm>
          <a:effectLst>
            <a:outerShdw blurRad="50800" dist="38100" dir="2700000" algn="tl" rotWithShape="0">
              <a:prstClr val="black">
                <a:alpha val="40000"/>
              </a:prstClr>
            </a:outerShdw>
          </a:effectLst>
        </p:grpSpPr>
        <p:sp>
          <p:nvSpPr>
            <p:cNvPr id="11" name="Shape 7">
              <a:extLst>
                <a:ext uri="{FF2B5EF4-FFF2-40B4-BE49-F238E27FC236}">
                  <a16:creationId xmlns:a16="http://schemas.microsoft.com/office/drawing/2014/main" id="{CBC14C7B-43D8-59B3-AB15-575E7C4DF106}"/>
                </a:ext>
              </a:extLst>
            </p:cNvPr>
            <p:cNvSpPr/>
            <p:nvPr/>
          </p:nvSpPr>
          <p:spPr>
            <a:xfrm>
              <a:off x="646033" y="5691188"/>
              <a:ext cx="3033601" cy="743155"/>
            </a:xfrm>
            <a:prstGeom prst="roundRect">
              <a:avLst>
                <a:gd name="adj" fmla="val 9951"/>
              </a:avLst>
            </a:prstGeom>
            <a:solidFill>
              <a:srgbClr val="EEEFF5"/>
            </a:solidFill>
            <a:ln/>
            <a:effectLst>
              <a:innerShdw blurRad="114300">
                <a:prstClr val="black"/>
              </a:innerShdw>
            </a:effectLst>
          </p:spPr>
          <p:txBody>
            <a:bodyPr/>
            <a:lstStyle/>
            <a:p>
              <a:endParaRPr lang="en-IN"/>
            </a:p>
          </p:txBody>
        </p:sp>
        <p:sp>
          <p:nvSpPr>
            <p:cNvPr id="12" name="Text 8">
              <a:extLst>
                <a:ext uri="{FF2B5EF4-FFF2-40B4-BE49-F238E27FC236}">
                  <a16:creationId xmlns:a16="http://schemas.microsoft.com/office/drawing/2014/main" id="{11190BDA-E83B-07EC-6E43-981F955C4B72}"/>
                </a:ext>
              </a:extLst>
            </p:cNvPr>
            <p:cNvSpPr/>
            <p:nvPr/>
          </p:nvSpPr>
          <p:spPr>
            <a:xfrm>
              <a:off x="820932" y="5736471"/>
              <a:ext cx="2683801" cy="303609"/>
            </a:xfrm>
            <a:prstGeom prst="rect">
              <a:avLst/>
            </a:prstGeom>
            <a:noFill/>
            <a:ln/>
          </p:spPr>
          <p:txBody>
            <a:bodyPr wrap="none" lIns="0" tIns="0" rIns="0" bIns="0" rtlCol="0" anchor="t"/>
            <a:lstStyle/>
            <a:p>
              <a:pPr marL="0" indent="0" algn="ctr">
                <a:lnSpc>
                  <a:spcPts val="2350"/>
                </a:lnSpc>
                <a:buNone/>
              </a:pPr>
              <a:r>
                <a:rPr lang="en-US" sz="1900" b="1">
                  <a:solidFill>
                    <a:srgbClr val="272525"/>
                  </a:solidFill>
                  <a:latin typeface="Barlow Bold" pitchFamily="34" charset="0"/>
                  <a:ea typeface="Barlow Bold" pitchFamily="34" charset="-122"/>
                  <a:cs typeface="Barlow Bold" pitchFamily="34" charset="-120"/>
                </a:rPr>
                <a:t>Figure 4: </a:t>
              </a:r>
            </a:p>
            <a:p>
              <a:pPr marL="0" indent="0" algn="ctr">
                <a:lnSpc>
                  <a:spcPts val="2350"/>
                </a:lnSpc>
                <a:buNone/>
              </a:pPr>
              <a:r>
                <a:rPr lang="en-US" sz="1900" b="1">
                  <a:solidFill>
                    <a:srgbClr val="272525"/>
                  </a:solidFill>
                  <a:latin typeface="Barlow Bold" pitchFamily="34" charset="0"/>
                  <a:ea typeface="Barlow Bold" pitchFamily="34" charset="-122"/>
                  <a:cs typeface="Barlow Bold" pitchFamily="34" charset="-120"/>
                </a:rPr>
                <a:t>Matrix Correlation Chart</a:t>
              </a:r>
              <a:endParaRPr lang="en-US" sz="1900"/>
            </a:p>
          </p:txBody>
        </p:sp>
      </p:grpSp>
      <p:pic>
        <p:nvPicPr>
          <p:cNvPr id="9" name="Picture 8">
            <a:extLst>
              <a:ext uri="{FF2B5EF4-FFF2-40B4-BE49-F238E27FC236}">
                <a16:creationId xmlns:a16="http://schemas.microsoft.com/office/drawing/2014/main" id="{8A7FC979-9856-2F1B-A2EE-D4D46BF41789}"/>
              </a:ext>
            </a:extLst>
          </p:cNvPr>
          <p:cNvPicPr>
            <a:picLocks noChangeAspect="1"/>
          </p:cNvPicPr>
          <p:nvPr/>
        </p:nvPicPr>
        <p:blipFill>
          <a:blip r:embed="rId3"/>
          <a:stretch>
            <a:fillRect/>
          </a:stretch>
        </p:blipFill>
        <p:spPr>
          <a:xfrm>
            <a:off x="758309" y="1130427"/>
            <a:ext cx="7102991" cy="6071831"/>
          </a:xfrm>
          <a:prstGeom prst="rect">
            <a:avLst/>
          </a:prstGeom>
        </p:spPr>
      </p:pic>
      <p:pic>
        <p:nvPicPr>
          <p:cNvPr id="16" name="Picture 15">
            <a:extLst>
              <a:ext uri="{FF2B5EF4-FFF2-40B4-BE49-F238E27FC236}">
                <a16:creationId xmlns:a16="http://schemas.microsoft.com/office/drawing/2014/main" id="{C475C060-1044-54BA-358B-2E3E4A5653D0}"/>
              </a:ext>
            </a:extLst>
          </p:cNvPr>
          <p:cNvPicPr>
            <a:picLocks noChangeAspect="1"/>
          </p:cNvPicPr>
          <p:nvPr/>
        </p:nvPicPr>
        <p:blipFill>
          <a:blip r:embed="rId4"/>
          <a:stretch>
            <a:fillRect/>
          </a:stretch>
        </p:blipFill>
        <p:spPr>
          <a:xfrm>
            <a:off x="8410522" y="1649624"/>
            <a:ext cx="5889703" cy="4855633"/>
          </a:xfrm>
          <a:prstGeom prst="rect">
            <a:avLst/>
          </a:prstGeom>
        </p:spPr>
      </p:pic>
      <p:grpSp>
        <p:nvGrpSpPr>
          <p:cNvPr id="17" name="Group 16">
            <a:extLst>
              <a:ext uri="{FF2B5EF4-FFF2-40B4-BE49-F238E27FC236}">
                <a16:creationId xmlns:a16="http://schemas.microsoft.com/office/drawing/2014/main" id="{82A30375-7AD0-F766-E139-EA6BC67D8742}"/>
              </a:ext>
            </a:extLst>
          </p:cNvPr>
          <p:cNvGrpSpPr/>
          <p:nvPr/>
        </p:nvGrpSpPr>
        <p:grpSpPr>
          <a:xfrm>
            <a:off x="9348978" y="7331942"/>
            <a:ext cx="4001953" cy="743155"/>
            <a:chOff x="646033" y="5691188"/>
            <a:chExt cx="3033601" cy="743155"/>
          </a:xfrm>
          <a:effectLst>
            <a:outerShdw blurRad="50800" dist="38100" dir="2700000" algn="tl" rotWithShape="0">
              <a:prstClr val="black">
                <a:alpha val="40000"/>
              </a:prstClr>
            </a:outerShdw>
          </a:effectLst>
        </p:grpSpPr>
        <p:sp>
          <p:nvSpPr>
            <p:cNvPr id="18" name="Shape 7">
              <a:extLst>
                <a:ext uri="{FF2B5EF4-FFF2-40B4-BE49-F238E27FC236}">
                  <a16:creationId xmlns:a16="http://schemas.microsoft.com/office/drawing/2014/main" id="{A59B47D6-70A3-C8FF-EAFA-8110EC6E2871}"/>
                </a:ext>
              </a:extLst>
            </p:cNvPr>
            <p:cNvSpPr/>
            <p:nvPr/>
          </p:nvSpPr>
          <p:spPr>
            <a:xfrm>
              <a:off x="646033" y="5691188"/>
              <a:ext cx="3033601" cy="743155"/>
            </a:xfrm>
            <a:prstGeom prst="roundRect">
              <a:avLst>
                <a:gd name="adj" fmla="val 9951"/>
              </a:avLst>
            </a:prstGeom>
            <a:solidFill>
              <a:srgbClr val="EEEFF5"/>
            </a:solidFill>
            <a:ln/>
            <a:effectLst>
              <a:innerShdw blurRad="114300">
                <a:prstClr val="black"/>
              </a:innerShdw>
            </a:effectLst>
          </p:spPr>
          <p:txBody>
            <a:bodyPr/>
            <a:lstStyle/>
            <a:p>
              <a:endParaRPr lang="en-IN"/>
            </a:p>
          </p:txBody>
        </p:sp>
        <p:sp>
          <p:nvSpPr>
            <p:cNvPr id="19" name="Text 8">
              <a:extLst>
                <a:ext uri="{FF2B5EF4-FFF2-40B4-BE49-F238E27FC236}">
                  <a16:creationId xmlns:a16="http://schemas.microsoft.com/office/drawing/2014/main" id="{889D5311-54EB-65BC-3401-B95C4E07629E}"/>
                </a:ext>
              </a:extLst>
            </p:cNvPr>
            <p:cNvSpPr/>
            <p:nvPr/>
          </p:nvSpPr>
          <p:spPr>
            <a:xfrm>
              <a:off x="820932" y="5736471"/>
              <a:ext cx="2683801" cy="303609"/>
            </a:xfrm>
            <a:prstGeom prst="rect">
              <a:avLst/>
            </a:prstGeom>
            <a:noFill/>
            <a:ln/>
          </p:spPr>
          <p:txBody>
            <a:bodyPr wrap="none" lIns="0" tIns="0" rIns="0" bIns="0" rtlCol="0" anchor="t"/>
            <a:lstStyle/>
            <a:p>
              <a:pPr marL="0" indent="0" algn="ctr">
                <a:lnSpc>
                  <a:spcPts val="2350"/>
                </a:lnSpc>
                <a:buNone/>
              </a:pPr>
              <a:r>
                <a:rPr lang="en-US" sz="1900" b="1">
                  <a:solidFill>
                    <a:srgbClr val="272525"/>
                  </a:solidFill>
                  <a:latin typeface="Barlow Bold"/>
                  <a:ea typeface="Barlow Bold" pitchFamily="34" charset="-122"/>
                  <a:cs typeface="Barlow Bold" pitchFamily="34" charset="-120"/>
                </a:rPr>
                <a:t>Figure 5: </a:t>
              </a:r>
            </a:p>
            <a:p>
              <a:pPr algn="ctr">
                <a:lnSpc>
                  <a:spcPts val="2350"/>
                </a:lnSpc>
              </a:pPr>
              <a:r>
                <a:rPr lang="en-US" sz="1900" b="1">
                  <a:solidFill>
                    <a:srgbClr val="272525"/>
                  </a:solidFill>
                  <a:latin typeface="Barlow Bold"/>
                </a:rPr>
                <a:t>Confusion Matrix – Random Forest</a:t>
              </a:r>
            </a:p>
          </p:txBody>
        </p:sp>
      </p:grpSp>
    </p:spTree>
    <p:extLst>
      <p:ext uri="{BB962C8B-B14F-4D97-AF65-F5344CB8AC3E}">
        <p14:creationId xmlns:p14="http://schemas.microsoft.com/office/powerpoint/2010/main" val="3558245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692BEE-E761-CCF0-DE97-5D55A628C4E0}"/>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2F076CAA-67FB-BCD1-3D82-B4BDFA9D7934}"/>
              </a:ext>
            </a:extLst>
          </p:cNvPr>
          <p:cNvPicPr>
            <a:picLocks noChangeAspect="1"/>
          </p:cNvPicPr>
          <p:nvPr/>
        </p:nvPicPr>
        <p:blipFill>
          <a:blip r:embed="rId5"/>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FC3C7BE7-CAC8-3415-04D4-AB4E676D0A02}"/>
              </a:ext>
            </a:extLst>
          </p:cNvPr>
          <p:cNvSpPr/>
          <p:nvPr/>
        </p:nvSpPr>
        <p:spPr>
          <a:xfrm>
            <a:off x="646033" y="375383"/>
            <a:ext cx="7851934" cy="687945"/>
          </a:xfrm>
          <a:prstGeom prst="rect">
            <a:avLst/>
          </a:prstGeom>
          <a:noFill/>
          <a:ln/>
        </p:spPr>
        <p:txBody>
          <a:bodyPr wrap="square" lIns="0" tIns="0" rIns="0" bIns="0" rtlCol="0" anchor="t"/>
          <a:lstStyle/>
          <a:p>
            <a:pPr marL="0" indent="0">
              <a:lnSpc>
                <a:spcPts val="5600"/>
              </a:lnSpc>
              <a:buNone/>
            </a:pPr>
            <a:r>
              <a:rPr lang="en-US" sz="4000" b="1">
                <a:solidFill>
                  <a:srgbClr val="7068F4"/>
                </a:solidFill>
                <a:latin typeface="Barlow Bold" pitchFamily="34" charset="0"/>
                <a:ea typeface="Barlow Bold" pitchFamily="34" charset="-122"/>
                <a:cs typeface="Barlow Bold" pitchFamily="34" charset="-120"/>
              </a:rPr>
              <a:t>Problem Statement Analysis</a:t>
            </a:r>
            <a:endParaRPr lang="en-US" sz="4000"/>
          </a:p>
        </p:txBody>
      </p:sp>
      <p:sp>
        <p:nvSpPr>
          <p:cNvPr id="5" name="Text 2">
            <a:extLst>
              <a:ext uri="{FF2B5EF4-FFF2-40B4-BE49-F238E27FC236}">
                <a16:creationId xmlns:a16="http://schemas.microsoft.com/office/drawing/2014/main" id="{19CD77BE-747F-27A7-1C54-DA189A48DECF}"/>
              </a:ext>
            </a:extLst>
          </p:cNvPr>
          <p:cNvSpPr/>
          <p:nvPr/>
        </p:nvSpPr>
        <p:spPr>
          <a:xfrm>
            <a:off x="830580" y="2125504"/>
            <a:ext cx="2850356" cy="117179"/>
          </a:xfrm>
          <a:prstGeom prst="rect">
            <a:avLst/>
          </a:prstGeom>
          <a:noFill/>
          <a:ln/>
        </p:spPr>
        <p:txBody>
          <a:bodyPr wrap="none" lIns="0" tIns="0" rIns="0" bIns="0" rtlCol="0" anchor="t"/>
          <a:lstStyle/>
          <a:p>
            <a:pPr marL="0" indent="0">
              <a:lnSpc>
                <a:spcPts val="2350"/>
              </a:lnSpc>
              <a:buNone/>
            </a:pPr>
            <a:endParaRPr lang="en-US" sz="1900"/>
          </a:p>
        </p:txBody>
      </p:sp>
      <p:grpSp>
        <p:nvGrpSpPr>
          <p:cNvPr id="13" name="Group 12">
            <a:extLst>
              <a:ext uri="{FF2B5EF4-FFF2-40B4-BE49-F238E27FC236}">
                <a16:creationId xmlns:a16="http://schemas.microsoft.com/office/drawing/2014/main" id="{92194E86-F4D9-B75B-D89D-8A9A04610B31}"/>
              </a:ext>
            </a:extLst>
          </p:cNvPr>
          <p:cNvGrpSpPr/>
          <p:nvPr/>
        </p:nvGrpSpPr>
        <p:grpSpPr>
          <a:xfrm>
            <a:off x="738306" y="1190733"/>
            <a:ext cx="3833693" cy="2516744"/>
            <a:chOff x="646033" y="1940957"/>
            <a:chExt cx="3833693" cy="2516744"/>
          </a:xfrm>
          <a:effectLst>
            <a:outerShdw blurRad="50800" dist="38100" dir="13500000" algn="br" rotWithShape="0">
              <a:prstClr val="black">
                <a:alpha val="40000"/>
              </a:prstClr>
            </a:outerShdw>
          </a:effectLst>
        </p:grpSpPr>
        <p:sp>
          <p:nvSpPr>
            <p:cNvPr id="4" name="Shape 1">
              <a:extLst>
                <a:ext uri="{FF2B5EF4-FFF2-40B4-BE49-F238E27FC236}">
                  <a16:creationId xmlns:a16="http://schemas.microsoft.com/office/drawing/2014/main" id="{40A36B55-BE23-2240-66DC-43C736BD39E7}"/>
                </a:ext>
              </a:extLst>
            </p:cNvPr>
            <p:cNvSpPr/>
            <p:nvPr/>
          </p:nvSpPr>
          <p:spPr>
            <a:xfrm>
              <a:off x="646033" y="1940957"/>
              <a:ext cx="3833693" cy="2516744"/>
            </a:xfrm>
            <a:prstGeom prst="roundRect">
              <a:avLst>
                <a:gd name="adj" fmla="val 5280"/>
              </a:avLst>
            </a:prstGeom>
            <a:solidFill>
              <a:srgbClr val="EEEFF5"/>
            </a:solidFill>
            <a:ln/>
            <a:effectLst>
              <a:outerShdw blurRad="45720" dist="22860" dir="13500000" algn="bl" rotWithShape="0">
                <a:srgbClr val="FFFFFF">
                  <a:alpha val="70000"/>
                </a:srgbClr>
              </a:outerShdw>
            </a:effectLst>
          </p:spPr>
          <p:txBody>
            <a:bodyPr/>
            <a:lstStyle/>
            <a:p>
              <a:endParaRPr lang="en-IN"/>
            </a:p>
          </p:txBody>
        </p:sp>
        <p:sp>
          <p:nvSpPr>
            <p:cNvPr id="6" name="Text 3">
              <a:extLst>
                <a:ext uri="{FF2B5EF4-FFF2-40B4-BE49-F238E27FC236}">
                  <a16:creationId xmlns:a16="http://schemas.microsoft.com/office/drawing/2014/main" id="{BA5E04ED-C5DB-3BC3-5347-FB288333EF5C}"/>
                </a:ext>
              </a:extLst>
            </p:cNvPr>
            <p:cNvSpPr/>
            <p:nvPr/>
          </p:nvSpPr>
          <p:spPr>
            <a:xfrm>
              <a:off x="830579" y="1940957"/>
              <a:ext cx="3464600" cy="2516744"/>
            </a:xfrm>
            <a:prstGeom prst="rect">
              <a:avLst/>
            </a:prstGeom>
            <a:noFill/>
            <a:ln/>
          </p:spPr>
          <p:txBody>
            <a:bodyPr wrap="square" lIns="0" tIns="0" rIns="0" bIns="0" rtlCol="0" anchor="t"/>
            <a:lstStyle/>
            <a:p>
              <a:pPr algn="just">
                <a:lnSpc>
                  <a:spcPts val="2700"/>
                </a:lnSpc>
              </a:pPr>
              <a:r>
                <a:rPr lang="en-US" sz="1300">
                  <a:latin typeface="Montserrat" panose="00000500000000000000" pitchFamily="2" charset="0"/>
                </a:rPr>
                <a:t>Airlines operate in a competitive industry where customer satisfaction is essential for keeping passengers and fostering loyalty. However, analyzing the aspects that influence satisfaction can be difficult due to the complexity and diversity of passenger expectations.</a:t>
              </a:r>
              <a:endParaRPr lang="en-US" sz="1300">
                <a:solidFill>
                  <a:srgbClr val="272525"/>
                </a:solidFill>
                <a:latin typeface="Montserrat" panose="00000500000000000000" pitchFamily="2" charset="0"/>
              </a:endParaRPr>
            </a:p>
          </p:txBody>
        </p:sp>
      </p:grpSp>
      <p:grpSp>
        <p:nvGrpSpPr>
          <p:cNvPr id="14" name="Group 13">
            <a:extLst>
              <a:ext uri="{FF2B5EF4-FFF2-40B4-BE49-F238E27FC236}">
                <a16:creationId xmlns:a16="http://schemas.microsoft.com/office/drawing/2014/main" id="{7DD69581-5446-CC76-8FCE-3E4AE62D48A3}"/>
              </a:ext>
            </a:extLst>
          </p:cNvPr>
          <p:cNvGrpSpPr/>
          <p:nvPr/>
        </p:nvGrpSpPr>
        <p:grpSpPr>
          <a:xfrm>
            <a:off x="4710411" y="1190733"/>
            <a:ext cx="3833693" cy="2516744"/>
            <a:chOff x="646033" y="1940957"/>
            <a:chExt cx="3833693" cy="2516744"/>
          </a:xfrm>
          <a:effectLst>
            <a:outerShdw blurRad="50800" dist="38100" dir="18900000" algn="bl" rotWithShape="0">
              <a:prstClr val="black">
                <a:alpha val="40000"/>
              </a:prstClr>
            </a:outerShdw>
          </a:effectLst>
        </p:grpSpPr>
        <p:sp>
          <p:nvSpPr>
            <p:cNvPr id="15" name="Shape 1">
              <a:extLst>
                <a:ext uri="{FF2B5EF4-FFF2-40B4-BE49-F238E27FC236}">
                  <a16:creationId xmlns:a16="http://schemas.microsoft.com/office/drawing/2014/main" id="{3650B63D-9729-E519-2F48-1ED177072737}"/>
                </a:ext>
              </a:extLst>
            </p:cNvPr>
            <p:cNvSpPr/>
            <p:nvPr/>
          </p:nvSpPr>
          <p:spPr>
            <a:xfrm>
              <a:off x="646033" y="1940957"/>
              <a:ext cx="3833693" cy="2516744"/>
            </a:xfrm>
            <a:prstGeom prst="roundRect">
              <a:avLst>
                <a:gd name="adj" fmla="val 5280"/>
              </a:avLst>
            </a:prstGeom>
            <a:solidFill>
              <a:srgbClr val="EEEFF5"/>
            </a:solidFill>
            <a:ln/>
            <a:effectLst>
              <a:outerShdw blurRad="45720" dist="22860" dir="13500000" algn="bl" rotWithShape="0">
                <a:srgbClr val="FFFFFF">
                  <a:alpha val="70000"/>
                </a:srgbClr>
              </a:outerShdw>
            </a:effectLst>
          </p:spPr>
          <p:txBody>
            <a:bodyPr/>
            <a:lstStyle/>
            <a:p>
              <a:endParaRPr lang="en-IN"/>
            </a:p>
          </p:txBody>
        </p:sp>
        <p:sp>
          <p:nvSpPr>
            <p:cNvPr id="16" name="Text 3">
              <a:extLst>
                <a:ext uri="{FF2B5EF4-FFF2-40B4-BE49-F238E27FC236}">
                  <a16:creationId xmlns:a16="http://schemas.microsoft.com/office/drawing/2014/main" id="{F576D6C0-FAB3-6BD4-925D-E031757D29B5}"/>
                </a:ext>
              </a:extLst>
            </p:cNvPr>
            <p:cNvSpPr/>
            <p:nvPr/>
          </p:nvSpPr>
          <p:spPr>
            <a:xfrm>
              <a:off x="830579" y="1940957"/>
              <a:ext cx="3464600" cy="2516744"/>
            </a:xfrm>
            <a:prstGeom prst="rect">
              <a:avLst/>
            </a:prstGeom>
            <a:noFill/>
            <a:ln/>
          </p:spPr>
          <p:txBody>
            <a:bodyPr wrap="square" lIns="0" tIns="0" rIns="0" bIns="0" rtlCol="0" anchor="ctr"/>
            <a:lstStyle/>
            <a:p>
              <a:pPr algn="just">
                <a:lnSpc>
                  <a:spcPts val="2700"/>
                </a:lnSpc>
              </a:pPr>
              <a:r>
                <a:rPr lang="en-US" sz="1300">
                  <a:latin typeface="Montserrat" panose="00000500000000000000" pitchFamily="2" charset="0"/>
                </a:rPr>
                <a:t>Dissatisfaction leads to bad feedback and customer turnover, which have a direct impact on an airline's income and reputation.</a:t>
              </a:r>
              <a:endParaRPr lang="en-US" sz="1300">
                <a:solidFill>
                  <a:srgbClr val="272525"/>
                </a:solidFill>
                <a:latin typeface="Montserrat" panose="00000500000000000000" pitchFamily="2" charset="0"/>
              </a:endParaRPr>
            </a:p>
          </p:txBody>
        </p:sp>
      </p:grpSp>
      <p:grpSp>
        <p:nvGrpSpPr>
          <p:cNvPr id="17" name="Group 16">
            <a:extLst>
              <a:ext uri="{FF2B5EF4-FFF2-40B4-BE49-F238E27FC236}">
                <a16:creationId xmlns:a16="http://schemas.microsoft.com/office/drawing/2014/main" id="{04F2BB59-9EBF-FA00-D3C8-CFED102692DD}"/>
              </a:ext>
            </a:extLst>
          </p:cNvPr>
          <p:cNvGrpSpPr/>
          <p:nvPr/>
        </p:nvGrpSpPr>
        <p:grpSpPr>
          <a:xfrm>
            <a:off x="692171" y="3859877"/>
            <a:ext cx="7805796" cy="1423323"/>
            <a:chOff x="646033" y="1940957"/>
            <a:chExt cx="3833693" cy="2516744"/>
          </a:xfrm>
          <a:effectLst>
            <a:outerShdw blurRad="63500" sx="102000" sy="102000" algn="ctr" rotWithShape="0">
              <a:prstClr val="black">
                <a:alpha val="40000"/>
              </a:prstClr>
            </a:outerShdw>
          </a:effectLst>
        </p:grpSpPr>
        <p:sp>
          <p:nvSpPr>
            <p:cNvPr id="18" name="Shape 1">
              <a:extLst>
                <a:ext uri="{FF2B5EF4-FFF2-40B4-BE49-F238E27FC236}">
                  <a16:creationId xmlns:a16="http://schemas.microsoft.com/office/drawing/2014/main" id="{919872B2-E4D6-F21F-F15B-13CAF85556AF}"/>
                </a:ext>
              </a:extLst>
            </p:cNvPr>
            <p:cNvSpPr/>
            <p:nvPr/>
          </p:nvSpPr>
          <p:spPr>
            <a:xfrm>
              <a:off x="646033" y="1940957"/>
              <a:ext cx="3833693" cy="2516744"/>
            </a:xfrm>
            <a:prstGeom prst="roundRect">
              <a:avLst>
                <a:gd name="adj" fmla="val 5280"/>
              </a:avLst>
            </a:prstGeom>
            <a:solidFill>
              <a:srgbClr val="EEEFF5"/>
            </a:solidFill>
            <a:ln/>
            <a:effectLst>
              <a:outerShdw blurRad="45720" dist="22860" dir="13500000" algn="bl" rotWithShape="0">
                <a:srgbClr val="FFFFFF">
                  <a:alpha val="70000"/>
                </a:srgbClr>
              </a:outerShdw>
            </a:effectLst>
          </p:spPr>
          <p:txBody>
            <a:bodyPr/>
            <a:lstStyle/>
            <a:p>
              <a:endParaRPr lang="en-IN"/>
            </a:p>
          </p:txBody>
        </p:sp>
        <p:sp>
          <p:nvSpPr>
            <p:cNvPr id="19" name="Text 3">
              <a:extLst>
                <a:ext uri="{FF2B5EF4-FFF2-40B4-BE49-F238E27FC236}">
                  <a16:creationId xmlns:a16="http://schemas.microsoft.com/office/drawing/2014/main" id="{A464E8F6-6CE6-19C4-2DFC-2B36BCB6B96B}"/>
                </a:ext>
              </a:extLst>
            </p:cNvPr>
            <p:cNvSpPr/>
            <p:nvPr/>
          </p:nvSpPr>
          <p:spPr>
            <a:xfrm>
              <a:off x="830579" y="1940957"/>
              <a:ext cx="3464600" cy="2516744"/>
            </a:xfrm>
            <a:prstGeom prst="rect">
              <a:avLst/>
            </a:prstGeom>
            <a:noFill/>
            <a:ln/>
          </p:spPr>
          <p:txBody>
            <a:bodyPr wrap="square" lIns="0" tIns="0" rIns="0" bIns="0" rtlCol="0" anchor="t"/>
            <a:lstStyle/>
            <a:p>
              <a:pPr algn="just">
                <a:lnSpc>
                  <a:spcPts val="2700"/>
                </a:lnSpc>
              </a:pPr>
              <a:r>
                <a:rPr lang="en-US" sz="1300">
                  <a:latin typeface="Montserrat" panose="00000500000000000000" pitchFamily="2" charset="0"/>
                </a:rPr>
                <a:t>To address this, we examined a dataset of passenger input on topics such as seat comfort, in-flight service, and simplicity of booking. Using exploratory data analysis, we discovered important satisfaction drivers such as seat comfort, in-flight entertainment, and check-in service.</a:t>
              </a:r>
              <a:endParaRPr lang="en-US" sz="1300">
                <a:solidFill>
                  <a:srgbClr val="272525"/>
                </a:solidFill>
                <a:latin typeface="Montserrat" panose="00000500000000000000" pitchFamily="2" charset="0"/>
              </a:endParaRPr>
            </a:p>
          </p:txBody>
        </p:sp>
      </p:grpSp>
      <p:grpSp>
        <p:nvGrpSpPr>
          <p:cNvPr id="20" name="Group 19">
            <a:extLst>
              <a:ext uri="{FF2B5EF4-FFF2-40B4-BE49-F238E27FC236}">
                <a16:creationId xmlns:a16="http://schemas.microsoft.com/office/drawing/2014/main" id="{3FD4611D-B68A-772B-9BCC-BAB18AED16C5}"/>
              </a:ext>
            </a:extLst>
          </p:cNvPr>
          <p:cNvGrpSpPr/>
          <p:nvPr/>
        </p:nvGrpSpPr>
        <p:grpSpPr>
          <a:xfrm>
            <a:off x="738246" y="5419832"/>
            <a:ext cx="3833693" cy="2720867"/>
            <a:chOff x="646033" y="1940957"/>
            <a:chExt cx="3833693" cy="2516744"/>
          </a:xfrm>
          <a:effectLst>
            <a:outerShdw blurRad="50800" dist="38100" dir="8100000" algn="tr" rotWithShape="0">
              <a:prstClr val="black">
                <a:alpha val="40000"/>
              </a:prstClr>
            </a:outerShdw>
          </a:effectLst>
        </p:grpSpPr>
        <p:sp>
          <p:nvSpPr>
            <p:cNvPr id="21" name="Shape 1">
              <a:extLst>
                <a:ext uri="{FF2B5EF4-FFF2-40B4-BE49-F238E27FC236}">
                  <a16:creationId xmlns:a16="http://schemas.microsoft.com/office/drawing/2014/main" id="{CBF17874-73F1-BFC8-4F36-A0A26F8A84FF}"/>
                </a:ext>
              </a:extLst>
            </p:cNvPr>
            <p:cNvSpPr/>
            <p:nvPr/>
          </p:nvSpPr>
          <p:spPr>
            <a:xfrm>
              <a:off x="646033" y="1940957"/>
              <a:ext cx="3833693" cy="2516744"/>
            </a:xfrm>
            <a:prstGeom prst="roundRect">
              <a:avLst>
                <a:gd name="adj" fmla="val 5280"/>
              </a:avLst>
            </a:prstGeom>
            <a:solidFill>
              <a:srgbClr val="EEEFF5"/>
            </a:solidFill>
            <a:ln/>
            <a:effectLst>
              <a:outerShdw blurRad="45720" dist="22860" dir="13500000" algn="bl" rotWithShape="0">
                <a:srgbClr val="FFFFFF">
                  <a:alpha val="70000"/>
                </a:srgbClr>
              </a:outerShdw>
            </a:effectLst>
          </p:spPr>
          <p:txBody>
            <a:bodyPr/>
            <a:lstStyle/>
            <a:p>
              <a:endParaRPr lang="en-IN"/>
            </a:p>
          </p:txBody>
        </p:sp>
        <p:sp>
          <p:nvSpPr>
            <p:cNvPr id="22" name="Text 3">
              <a:extLst>
                <a:ext uri="{FF2B5EF4-FFF2-40B4-BE49-F238E27FC236}">
                  <a16:creationId xmlns:a16="http://schemas.microsoft.com/office/drawing/2014/main" id="{C7491FB4-D80D-EEE6-8279-697E9CDBC986}"/>
                </a:ext>
              </a:extLst>
            </p:cNvPr>
            <p:cNvSpPr/>
            <p:nvPr/>
          </p:nvSpPr>
          <p:spPr>
            <a:xfrm>
              <a:off x="830579" y="1940957"/>
              <a:ext cx="3464600" cy="2516744"/>
            </a:xfrm>
            <a:prstGeom prst="rect">
              <a:avLst/>
            </a:prstGeom>
            <a:noFill/>
            <a:ln/>
          </p:spPr>
          <p:txBody>
            <a:bodyPr wrap="square" lIns="0" tIns="0" rIns="0" bIns="0" rtlCol="0" anchor="t"/>
            <a:lstStyle/>
            <a:p>
              <a:pPr algn="just">
                <a:lnSpc>
                  <a:spcPts val="2700"/>
                </a:lnSpc>
              </a:pPr>
              <a:r>
                <a:rPr lang="en-US" sz="1400" b="0" i="0" dirty="0">
                  <a:solidFill>
                    <a:srgbClr val="1F1F1F"/>
                  </a:solidFill>
                  <a:effectLst/>
                  <a:latin typeface="ElsevierGulliver"/>
                </a:rPr>
                <a:t>For example, satisfied airline customers are more likely to recommend an airline and repurchase tickets (Kim and Lee, 2011), which contributes to an airline's profitability and increased market share (Buttle, 1996; Dagger et al., 2007; Devlin and Dong, 1994). </a:t>
              </a:r>
              <a:endParaRPr lang="en-US" sz="1300" dirty="0">
                <a:solidFill>
                  <a:srgbClr val="272525"/>
                </a:solidFill>
                <a:latin typeface="Montserrat" panose="00000500000000000000" pitchFamily="2" charset="0"/>
              </a:endParaRPr>
            </a:p>
          </p:txBody>
        </p:sp>
      </p:grpSp>
      <p:grpSp>
        <p:nvGrpSpPr>
          <p:cNvPr id="23" name="Group 22">
            <a:extLst>
              <a:ext uri="{FF2B5EF4-FFF2-40B4-BE49-F238E27FC236}">
                <a16:creationId xmlns:a16="http://schemas.microsoft.com/office/drawing/2014/main" id="{6873C355-929D-BD44-B9C2-794EE9CEE70B}"/>
              </a:ext>
            </a:extLst>
          </p:cNvPr>
          <p:cNvGrpSpPr/>
          <p:nvPr/>
        </p:nvGrpSpPr>
        <p:grpSpPr>
          <a:xfrm>
            <a:off x="4710410" y="5419832"/>
            <a:ext cx="3833693" cy="2730093"/>
            <a:chOff x="646033" y="1940957"/>
            <a:chExt cx="3833693" cy="2516744"/>
          </a:xfrm>
          <a:effectLst>
            <a:outerShdw blurRad="50800" dist="38100" dir="2700000" algn="tl" rotWithShape="0">
              <a:prstClr val="black">
                <a:alpha val="40000"/>
              </a:prstClr>
            </a:outerShdw>
          </a:effectLst>
        </p:grpSpPr>
        <p:sp>
          <p:nvSpPr>
            <p:cNvPr id="24" name="Shape 1">
              <a:extLst>
                <a:ext uri="{FF2B5EF4-FFF2-40B4-BE49-F238E27FC236}">
                  <a16:creationId xmlns:a16="http://schemas.microsoft.com/office/drawing/2014/main" id="{5EB045E4-D133-0A80-A1FE-6F722F4BF4B9}"/>
                </a:ext>
              </a:extLst>
            </p:cNvPr>
            <p:cNvSpPr/>
            <p:nvPr/>
          </p:nvSpPr>
          <p:spPr>
            <a:xfrm>
              <a:off x="646033" y="1940957"/>
              <a:ext cx="3833693" cy="2516744"/>
            </a:xfrm>
            <a:prstGeom prst="roundRect">
              <a:avLst>
                <a:gd name="adj" fmla="val 5280"/>
              </a:avLst>
            </a:prstGeom>
            <a:solidFill>
              <a:srgbClr val="EEEFF5"/>
            </a:solidFill>
            <a:ln/>
            <a:effectLst>
              <a:outerShdw blurRad="45720" dist="22860" dir="13500000" algn="bl" rotWithShape="0">
                <a:srgbClr val="FFFFFF">
                  <a:alpha val="70000"/>
                </a:srgbClr>
              </a:outerShdw>
            </a:effectLst>
          </p:spPr>
          <p:txBody>
            <a:bodyPr/>
            <a:lstStyle/>
            <a:p>
              <a:endParaRPr lang="en-IN"/>
            </a:p>
          </p:txBody>
        </p:sp>
        <p:sp>
          <p:nvSpPr>
            <p:cNvPr id="25" name="Text 3">
              <a:extLst>
                <a:ext uri="{FF2B5EF4-FFF2-40B4-BE49-F238E27FC236}">
                  <a16:creationId xmlns:a16="http://schemas.microsoft.com/office/drawing/2014/main" id="{05B2DD9F-A74B-A23C-68EE-7CE155F7A2A6}"/>
                </a:ext>
              </a:extLst>
            </p:cNvPr>
            <p:cNvSpPr/>
            <p:nvPr/>
          </p:nvSpPr>
          <p:spPr>
            <a:xfrm>
              <a:off x="830579" y="1940957"/>
              <a:ext cx="3464600" cy="2516744"/>
            </a:xfrm>
            <a:prstGeom prst="rect">
              <a:avLst/>
            </a:prstGeom>
            <a:noFill/>
            <a:ln/>
          </p:spPr>
          <p:txBody>
            <a:bodyPr wrap="square" lIns="0" tIns="0" rIns="0" bIns="0" rtlCol="0" anchor="ctr"/>
            <a:lstStyle/>
            <a:p>
              <a:pPr algn="just">
                <a:lnSpc>
                  <a:spcPts val="2700"/>
                </a:lnSpc>
              </a:pPr>
              <a:r>
                <a:rPr lang="en-US" sz="1300">
                  <a:latin typeface="Montserrat" panose="00000500000000000000" pitchFamily="2" charset="0"/>
                </a:rPr>
                <a:t>By using these information, we hope to equip airlines with actionable solutions for increasing happiness and decreasing dissatisfaction.</a:t>
              </a:r>
              <a:endParaRPr lang="en-US" sz="1300">
                <a:solidFill>
                  <a:srgbClr val="272525"/>
                </a:solidFill>
                <a:latin typeface="Montserrat" panose="00000500000000000000" pitchFamily="2" charset="0"/>
              </a:endParaRPr>
            </a:p>
          </p:txBody>
        </p:sp>
      </p:grpSp>
      <p:pic>
        <p:nvPicPr>
          <p:cNvPr id="62" name="Audio 61">
            <a:hlinkClick r:id="" action="ppaction://media"/>
            <a:extLst>
              <a:ext uri="{FF2B5EF4-FFF2-40B4-BE49-F238E27FC236}">
                <a16:creationId xmlns:a16="http://schemas.microsoft.com/office/drawing/2014/main" id="{1A4F1743-B287-6CC2-9341-3D86A14E8B0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52500" t="-152500" r="-152500" b="-152500"/>
          <a:stretch>
            <a:fillRect/>
          </a:stretch>
        </p:blipFill>
        <p:spPr>
          <a:xfrm>
            <a:off x="12062765" y="5661965"/>
            <a:ext cx="2468880" cy="2468880"/>
          </a:xfrm>
          <a:prstGeom prst="ellipse">
            <a:avLst/>
          </a:prstGeom>
        </p:spPr>
      </p:pic>
    </p:spTree>
    <p:extLst>
      <p:ext uri="{BB962C8B-B14F-4D97-AF65-F5344CB8AC3E}">
        <p14:creationId xmlns:p14="http://schemas.microsoft.com/office/powerpoint/2010/main" val="4282569213"/>
      </p:ext>
    </p:extLst>
  </p:cSld>
  <p:clrMapOvr>
    <a:masterClrMapping/>
  </p:clrMapOvr>
  <mc:AlternateContent xmlns:mc="http://schemas.openxmlformats.org/markup-compatibility/2006" xmlns:p14="http://schemas.microsoft.com/office/powerpoint/2010/main">
    <mc:Choice Requires="p14">
      <p:transition spd="slow" p14:dur="2000" advTm="54992"/>
    </mc:Choice>
    <mc:Fallback xmlns="">
      <p:transition spd="slow" advTm="549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E52663-EEA5-EF63-60A7-48E2B5978AE1}"/>
            </a:ext>
          </a:extLst>
        </p:cNvPr>
        <p:cNvGrpSpPr/>
        <p:nvPr/>
      </p:nvGrpSpPr>
      <p:grpSpPr>
        <a:xfrm>
          <a:off x="0" y="0"/>
          <a:ext cx="0" cy="0"/>
          <a:chOff x="0" y="0"/>
          <a:chExt cx="0" cy="0"/>
        </a:xfrm>
      </p:grpSpPr>
      <p:pic>
        <p:nvPicPr>
          <p:cNvPr id="40" name="Image 0">
            <a:extLst>
              <a:ext uri="{FF2B5EF4-FFF2-40B4-BE49-F238E27FC236}">
                <a16:creationId xmlns:a16="http://schemas.microsoft.com/office/drawing/2014/main" id="{E9B77ED5-BE4F-6CBA-F65F-1C439FA85CF5}"/>
              </a:ext>
              <a:ext uri="{C183D7F6-B498-43B3-948B-1728B52AA6E4}">
                <adec:decorative xmlns:adec="http://schemas.microsoft.com/office/drawing/2017/decorative" val="1"/>
              </a:ext>
            </a:extLst>
          </p:cNvPr>
          <p:cNvPicPr>
            <a:picLocks noChangeAspect="1"/>
          </p:cNvPicPr>
          <p:nvPr/>
        </p:nvPicPr>
        <p:blipFill>
          <a:blip r:embed="rId5">
            <a:alphaModFix amt="50000"/>
          </a:blip>
          <a:stretch>
            <a:fillRect/>
          </a:stretch>
        </p:blipFill>
        <p:spPr>
          <a:xfrm>
            <a:off x="-21166" y="0"/>
            <a:ext cx="5486400" cy="8229600"/>
          </a:xfrm>
          <a:prstGeom prst="rect">
            <a:avLst/>
          </a:prstGeom>
        </p:spPr>
      </p:pic>
      <p:sp>
        <p:nvSpPr>
          <p:cNvPr id="7" name="Text 0">
            <a:extLst>
              <a:ext uri="{FF2B5EF4-FFF2-40B4-BE49-F238E27FC236}">
                <a16:creationId xmlns:a16="http://schemas.microsoft.com/office/drawing/2014/main" id="{25142E0E-9289-1782-0AA8-E9835873F716}"/>
              </a:ext>
            </a:extLst>
          </p:cNvPr>
          <p:cNvSpPr/>
          <p:nvPr/>
        </p:nvSpPr>
        <p:spPr>
          <a:xfrm>
            <a:off x="6284833" y="342030"/>
            <a:ext cx="7851934" cy="687945"/>
          </a:xfrm>
          <a:prstGeom prst="rect">
            <a:avLst/>
          </a:prstGeom>
          <a:noFill/>
          <a:ln/>
        </p:spPr>
        <p:txBody>
          <a:bodyPr wrap="square" lIns="0" tIns="0" rIns="0" bIns="0" rtlCol="0" anchor="t"/>
          <a:lstStyle/>
          <a:p>
            <a:pPr marL="0" indent="0">
              <a:lnSpc>
                <a:spcPts val="5600"/>
              </a:lnSpc>
              <a:buNone/>
            </a:pPr>
            <a:r>
              <a:rPr lang="en-US" sz="4000" b="1">
                <a:solidFill>
                  <a:srgbClr val="7068F4"/>
                </a:solidFill>
                <a:latin typeface="Barlow Bold" pitchFamily="34" charset="0"/>
                <a:ea typeface="Barlow Bold" pitchFamily="34" charset="-122"/>
                <a:cs typeface="Barlow Bold" pitchFamily="34" charset="-120"/>
              </a:rPr>
              <a:t>Use Case Scenarios</a:t>
            </a:r>
            <a:endParaRPr lang="en-US" sz="4000"/>
          </a:p>
        </p:txBody>
      </p:sp>
      <p:sp>
        <p:nvSpPr>
          <p:cNvPr id="8" name="Text 2">
            <a:extLst>
              <a:ext uri="{FF2B5EF4-FFF2-40B4-BE49-F238E27FC236}">
                <a16:creationId xmlns:a16="http://schemas.microsoft.com/office/drawing/2014/main" id="{4AB83FDE-77FC-B090-96ED-F4E47AB228FE}"/>
              </a:ext>
            </a:extLst>
          </p:cNvPr>
          <p:cNvSpPr/>
          <p:nvPr/>
        </p:nvSpPr>
        <p:spPr>
          <a:xfrm>
            <a:off x="6307901" y="1375098"/>
            <a:ext cx="2850356" cy="117179"/>
          </a:xfrm>
          <a:prstGeom prst="rect">
            <a:avLst/>
          </a:prstGeom>
          <a:noFill/>
          <a:ln/>
        </p:spPr>
        <p:txBody>
          <a:bodyPr wrap="none" lIns="0" tIns="0" rIns="0" bIns="0" rtlCol="0" anchor="t"/>
          <a:lstStyle/>
          <a:p>
            <a:pPr marL="0" indent="0">
              <a:lnSpc>
                <a:spcPts val="2350"/>
              </a:lnSpc>
              <a:buNone/>
            </a:pPr>
            <a:endParaRPr lang="en-US" sz="1900"/>
          </a:p>
        </p:txBody>
      </p:sp>
      <p:grpSp>
        <p:nvGrpSpPr>
          <p:cNvPr id="9" name="Group 8">
            <a:extLst>
              <a:ext uri="{FF2B5EF4-FFF2-40B4-BE49-F238E27FC236}">
                <a16:creationId xmlns:a16="http://schemas.microsoft.com/office/drawing/2014/main" id="{3D696D26-F0E7-4AD6-08DC-E868EB0FDA1D}"/>
              </a:ext>
            </a:extLst>
          </p:cNvPr>
          <p:cNvGrpSpPr/>
          <p:nvPr/>
        </p:nvGrpSpPr>
        <p:grpSpPr>
          <a:xfrm>
            <a:off x="6215627" y="2239834"/>
            <a:ext cx="3833693" cy="2857500"/>
            <a:chOff x="646033" y="1940957"/>
            <a:chExt cx="3833693" cy="2516744"/>
          </a:xfrm>
          <a:effectLst>
            <a:outerShdw blurRad="50800" dist="38100" dir="13500000" algn="br" rotWithShape="0">
              <a:prstClr val="black">
                <a:alpha val="40000"/>
              </a:prstClr>
            </a:outerShdw>
          </a:effectLst>
        </p:grpSpPr>
        <p:sp>
          <p:nvSpPr>
            <p:cNvPr id="10" name="Shape 1">
              <a:extLst>
                <a:ext uri="{FF2B5EF4-FFF2-40B4-BE49-F238E27FC236}">
                  <a16:creationId xmlns:a16="http://schemas.microsoft.com/office/drawing/2014/main" id="{5E73495F-B210-8EBF-3CE4-30AD2891B823}"/>
                </a:ext>
              </a:extLst>
            </p:cNvPr>
            <p:cNvSpPr/>
            <p:nvPr/>
          </p:nvSpPr>
          <p:spPr>
            <a:xfrm>
              <a:off x="646033" y="1940957"/>
              <a:ext cx="3833693" cy="2516744"/>
            </a:xfrm>
            <a:prstGeom prst="roundRect">
              <a:avLst>
                <a:gd name="adj" fmla="val 5280"/>
              </a:avLst>
            </a:prstGeom>
            <a:solidFill>
              <a:srgbClr val="EEEFF5"/>
            </a:solidFill>
            <a:ln/>
            <a:effectLst>
              <a:outerShdw blurRad="45720" dist="22860" dir="13500000" algn="bl" rotWithShape="0">
                <a:srgbClr val="FFFFFF">
                  <a:alpha val="70000"/>
                </a:srgbClr>
              </a:outerShdw>
            </a:effectLst>
          </p:spPr>
          <p:txBody>
            <a:bodyPr/>
            <a:lstStyle/>
            <a:p>
              <a:endParaRPr lang="en-IN"/>
            </a:p>
          </p:txBody>
        </p:sp>
        <p:sp>
          <p:nvSpPr>
            <p:cNvPr id="11" name="Text 3">
              <a:extLst>
                <a:ext uri="{FF2B5EF4-FFF2-40B4-BE49-F238E27FC236}">
                  <a16:creationId xmlns:a16="http://schemas.microsoft.com/office/drawing/2014/main" id="{2E7AA687-96B5-4752-110C-E8DCD37E5929}"/>
                </a:ext>
              </a:extLst>
            </p:cNvPr>
            <p:cNvSpPr/>
            <p:nvPr/>
          </p:nvSpPr>
          <p:spPr>
            <a:xfrm>
              <a:off x="830579" y="1940957"/>
              <a:ext cx="3464600" cy="2516744"/>
            </a:xfrm>
            <a:prstGeom prst="rect">
              <a:avLst/>
            </a:prstGeom>
            <a:noFill/>
            <a:ln/>
          </p:spPr>
          <p:txBody>
            <a:bodyPr wrap="square" lIns="0" tIns="0" rIns="0" bIns="0" rtlCol="0" anchor="t"/>
            <a:lstStyle/>
            <a:p>
              <a:pPr algn="just">
                <a:lnSpc>
                  <a:spcPts val="2700"/>
                </a:lnSpc>
              </a:pPr>
              <a:r>
                <a:rPr lang="en-US" sz="1300" dirty="0">
                  <a:latin typeface="Montserrat" panose="00000500000000000000" pitchFamily="2" charset="0"/>
                </a:rPr>
                <a:t>Predictive modeling is a prominent use case. Airlines can detect unsatisfied passengers and solve their concerns ahead of time by studying passenger feedback. For example, if a passenger is </a:t>
              </a:r>
            </a:p>
            <a:p>
              <a:pPr algn="just">
                <a:lnSpc>
                  <a:spcPts val="2700"/>
                </a:lnSpc>
              </a:pPr>
              <a:r>
                <a:rPr lang="en-US" sz="1300" dirty="0">
                  <a:latin typeface="Montserrat" panose="00000500000000000000" pitchFamily="2" charset="0"/>
                </a:rPr>
                <a:t>displeased with the in-flight entertainment, they may be offered personalized material or gratis upgrades.</a:t>
              </a:r>
              <a:endParaRPr lang="en-US" sz="1300" dirty="0">
                <a:solidFill>
                  <a:srgbClr val="272525"/>
                </a:solidFill>
                <a:latin typeface="Montserrat" panose="00000500000000000000" pitchFamily="2" charset="0"/>
              </a:endParaRPr>
            </a:p>
          </p:txBody>
        </p:sp>
      </p:grpSp>
      <p:grpSp>
        <p:nvGrpSpPr>
          <p:cNvPr id="12" name="Group 11">
            <a:extLst>
              <a:ext uri="{FF2B5EF4-FFF2-40B4-BE49-F238E27FC236}">
                <a16:creationId xmlns:a16="http://schemas.microsoft.com/office/drawing/2014/main" id="{D2B12DE2-7F07-953C-742F-33A7EA943C5A}"/>
              </a:ext>
            </a:extLst>
          </p:cNvPr>
          <p:cNvGrpSpPr/>
          <p:nvPr/>
        </p:nvGrpSpPr>
        <p:grpSpPr>
          <a:xfrm>
            <a:off x="10187732" y="2239834"/>
            <a:ext cx="3833693" cy="2857499"/>
            <a:chOff x="646033" y="1940957"/>
            <a:chExt cx="3833693" cy="2516744"/>
          </a:xfrm>
          <a:effectLst>
            <a:outerShdw blurRad="50800" dist="38100" dir="18900000" algn="bl" rotWithShape="0">
              <a:prstClr val="black">
                <a:alpha val="40000"/>
              </a:prstClr>
            </a:outerShdw>
          </a:effectLst>
        </p:grpSpPr>
        <p:sp>
          <p:nvSpPr>
            <p:cNvPr id="26" name="Shape 1">
              <a:extLst>
                <a:ext uri="{FF2B5EF4-FFF2-40B4-BE49-F238E27FC236}">
                  <a16:creationId xmlns:a16="http://schemas.microsoft.com/office/drawing/2014/main" id="{4DB384AF-C88E-22D7-B88B-F862FCD71EA0}"/>
                </a:ext>
              </a:extLst>
            </p:cNvPr>
            <p:cNvSpPr/>
            <p:nvPr/>
          </p:nvSpPr>
          <p:spPr>
            <a:xfrm>
              <a:off x="646033" y="1940957"/>
              <a:ext cx="3833693" cy="2516744"/>
            </a:xfrm>
            <a:prstGeom prst="roundRect">
              <a:avLst>
                <a:gd name="adj" fmla="val 5280"/>
              </a:avLst>
            </a:prstGeom>
            <a:solidFill>
              <a:srgbClr val="EEEFF5"/>
            </a:solidFill>
            <a:ln/>
            <a:effectLst>
              <a:outerShdw blurRad="45720" dist="22860" dir="13500000" algn="bl" rotWithShape="0">
                <a:srgbClr val="FFFFFF">
                  <a:alpha val="70000"/>
                </a:srgbClr>
              </a:outerShdw>
            </a:effectLst>
          </p:spPr>
          <p:txBody>
            <a:bodyPr/>
            <a:lstStyle/>
            <a:p>
              <a:endParaRPr lang="en-IN"/>
            </a:p>
          </p:txBody>
        </p:sp>
        <p:sp>
          <p:nvSpPr>
            <p:cNvPr id="27" name="Text 3">
              <a:extLst>
                <a:ext uri="{FF2B5EF4-FFF2-40B4-BE49-F238E27FC236}">
                  <a16:creationId xmlns:a16="http://schemas.microsoft.com/office/drawing/2014/main" id="{96FF6305-399A-0520-A022-B1E1A68DC371}"/>
                </a:ext>
              </a:extLst>
            </p:cNvPr>
            <p:cNvSpPr/>
            <p:nvPr/>
          </p:nvSpPr>
          <p:spPr>
            <a:xfrm>
              <a:off x="830579" y="1940957"/>
              <a:ext cx="3464600" cy="2516744"/>
            </a:xfrm>
            <a:prstGeom prst="rect">
              <a:avLst/>
            </a:prstGeom>
            <a:noFill/>
            <a:ln/>
          </p:spPr>
          <p:txBody>
            <a:bodyPr wrap="square" lIns="0" tIns="0" rIns="0" bIns="0" rtlCol="0" anchor="ctr"/>
            <a:lstStyle/>
            <a:p>
              <a:pPr algn="just">
                <a:lnSpc>
                  <a:spcPts val="2700"/>
                </a:lnSpc>
              </a:pPr>
              <a:r>
                <a:rPr lang="en-US" sz="1300" dirty="0">
                  <a:latin typeface="Montserrat" panose="00000500000000000000" pitchFamily="2" charset="0"/>
                </a:rPr>
                <a:t>Another application is resource optimization. Airlines can speed check-in operations or prioritize premium seating on flights with a high volume of business customers. On the other hand, on long-haul flights, efforts can be directed toward improving seat comfort and meal quality.</a:t>
              </a:r>
              <a:endParaRPr lang="en-US" sz="1300" dirty="0">
                <a:solidFill>
                  <a:srgbClr val="272525"/>
                </a:solidFill>
                <a:latin typeface="Montserrat" panose="00000500000000000000" pitchFamily="2" charset="0"/>
              </a:endParaRPr>
            </a:p>
          </p:txBody>
        </p:sp>
      </p:grpSp>
      <p:grpSp>
        <p:nvGrpSpPr>
          <p:cNvPr id="28" name="Group 27">
            <a:extLst>
              <a:ext uri="{FF2B5EF4-FFF2-40B4-BE49-F238E27FC236}">
                <a16:creationId xmlns:a16="http://schemas.microsoft.com/office/drawing/2014/main" id="{47541EF9-BD93-8F1F-C10F-4440D3BA9201}"/>
              </a:ext>
            </a:extLst>
          </p:cNvPr>
          <p:cNvGrpSpPr/>
          <p:nvPr/>
        </p:nvGrpSpPr>
        <p:grpSpPr>
          <a:xfrm>
            <a:off x="6215567" y="1492276"/>
            <a:ext cx="7898072" cy="570511"/>
            <a:chOff x="646033" y="1940957"/>
            <a:chExt cx="3833693" cy="2516744"/>
          </a:xfrm>
          <a:effectLst>
            <a:outerShdw blurRad="63500" sx="102000" sy="102000" algn="ctr" rotWithShape="0">
              <a:prstClr val="black">
                <a:alpha val="40000"/>
              </a:prstClr>
            </a:outerShdw>
          </a:effectLst>
        </p:grpSpPr>
        <p:sp>
          <p:nvSpPr>
            <p:cNvPr id="29" name="Shape 1">
              <a:extLst>
                <a:ext uri="{FF2B5EF4-FFF2-40B4-BE49-F238E27FC236}">
                  <a16:creationId xmlns:a16="http://schemas.microsoft.com/office/drawing/2014/main" id="{62E589B2-9D89-3AE4-4F98-CF5887AEBB8D}"/>
                </a:ext>
              </a:extLst>
            </p:cNvPr>
            <p:cNvSpPr/>
            <p:nvPr/>
          </p:nvSpPr>
          <p:spPr>
            <a:xfrm>
              <a:off x="646033" y="1940957"/>
              <a:ext cx="3833693" cy="2516744"/>
            </a:xfrm>
            <a:prstGeom prst="roundRect">
              <a:avLst>
                <a:gd name="adj" fmla="val 5280"/>
              </a:avLst>
            </a:prstGeom>
            <a:solidFill>
              <a:srgbClr val="EEEFF5"/>
            </a:solidFill>
            <a:ln/>
            <a:effectLst>
              <a:outerShdw blurRad="45720" dist="22860" dir="13500000" algn="bl" rotWithShape="0">
                <a:srgbClr val="FFFFFF">
                  <a:alpha val="70000"/>
                </a:srgbClr>
              </a:outerShdw>
            </a:effectLst>
          </p:spPr>
          <p:txBody>
            <a:bodyPr/>
            <a:lstStyle/>
            <a:p>
              <a:endParaRPr lang="en-IN"/>
            </a:p>
          </p:txBody>
        </p:sp>
        <p:sp>
          <p:nvSpPr>
            <p:cNvPr id="30" name="Text 3">
              <a:extLst>
                <a:ext uri="{FF2B5EF4-FFF2-40B4-BE49-F238E27FC236}">
                  <a16:creationId xmlns:a16="http://schemas.microsoft.com/office/drawing/2014/main" id="{94E387AC-C948-8EAC-C34E-A5F5B28B05A5}"/>
                </a:ext>
              </a:extLst>
            </p:cNvPr>
            <p:cNvSpPr/>
            <p:nvPr/>
          </p:nvSpPr>
          <p:spPr>
            <a:xfrm>
              <a:off x="735611" y="1940957"/>
              <a:ext cx="3654536" cy="2516744"/>
            </a:xfrm>
            <a:prstGeom prst="rect">
              <a:avLst/>
            </a:prstGeom>
            <a:noFill/>
            <a:ln/>
          </p:spPr>
          <p:txBody>
            <a:bodyPr wrap="square" lIns="0" tIns="0" rIns="0" bIns="0" rtlCol="0" anchor="t"/>
            <a:lstStyle/>
            <a:p>
              <a:pPr algn="just">
                <a:lnSpc>
                  <a:spcPts val="2700"/>
                </a:lnSpc>
              </a:pPr>
              <a:r>
                <a:rPr lang="en-US" sz="1300">
                  <a:latin typeface="Montserrat" panose="00000500000000000000" pitchFamily="2" charset="0"/>
                </a:rPr>
                <a:t>Airline satisfaction data presents numerous chances to improve the passenger experience.</a:t>
              </a:r>
              <a:endParaRPr lang="en-US" sz="1300">
                <a:solidFill>
                  <a:srgbClr val="272525"/>
                </a:solidFill>
                <a:latin typeface="Montserrat" panose="00000500000000000000" pitchFamily="2" charset="0"/>
              </a:endParaRPr>
            </a:p>
          </p:txBody>
        </p:sp>
      </p:grpSp>
      <p:grpSp>
        <p:nvGrpSpPr>
          <p:cNvPr id="31" name="Group 30">
            <a:extLst>
              <a:ext uri="{FF2B5EF4-FFF2-40B4-BE49-F238E27FC236}">
                <a16:creationId xmlns:a16="http://schemas.microsoft.com/office/drawing/2014/main" id="{BB4CFD85-476A-AF6B-1E70-B506B019DBC0}"/>
              </a:ext>
            </a:extLst>
          </p:cNvPr>
          <p:cNvGrpSpPr/>
          <p:nvPr/>
        </p:nvGrpSpPr>
        <p:grpSpPr>
          <a:xfrm>
            <a:off x="6215567" y="5215727"/>
            <a:ext cx="3833693" cy="2049846"/>
            <a:chOff x="646033" y="1940957"/>
            <a:chExt cx="3833693" cy="2516744"/>
          </a:xfrm>
          <a:effectLst>
            <a:outerShdw blurRad="50800" dist="38100" dir="8100000" algn="tr" rotWithShape="0">
              <a:prstClr val="black">
                <a:alpha val="40000"/>
              </a:prstClr>
            </a:outerShdw>
          </a:effectLst>
        </p:grpSpPr>
        <p:sp>
          <p:nvSpPr>
            <p:cNvPr id="32" name="Shape 1">
              <a:extLst>
                <a:ext uri="{FF2B5EF4-FFF2-40B4-BE49-F238E27FC236}">
                  <a16:creationId xmlns:a16="http://schemas.microsoft.com/office/drawing/2014/main" id="{B7F1812C-1C28-EFC1-A179-5243AF66DDA4}"/>
                </a:ext>
              </a:extLst>
            </p:cNvPr>
            <p:cNvSpPr/>
            <p:nvPr/>
          </p:nvSpPr>
          <p:spPr>
            <a:xfrm>
              <a:off x="646033" y="1940957"/>
              <a:ext cx="3833693" cy="2516744"/>
            </a:xfrm>
            <a:prstGeom prst="roundRect">
              <a:avLst>
                <a:gd name="adj" fmla="val 5280"/>
              </a:avLst>
            </a:prstGeom>
            <a:solidFill>
              <a:srgbClr val="EEEFF5"/>
            </a:solidFill>
            <a:ln/>
            <a:effectLst>
              <a:outerShdw blurRad="45720" dist="22860" dir="13500000" algn="bl" rotWithShape="0">
                <a:srgbClr val="FFFFFF">
                  <a:alpha val="70000"/>
                </a:srgbClr>
              </a:outerShdw>
            </a:effectLst>
          </p:spPr>
          <p:txBody>
            <a:bodyPr/>
            <a:lstStyle/>
            <a:p>
              <a:endParaRPr lang="en-IN"/>
            </a:p>
          </p:txBody>
        </p:sp>
        <p:sp>
          <p:nvSpPr>
            <p:cNvPr id="33" name="Text 3">
              <a:extLst>
                <a:ext uri="{FF2B5EF4-FFF2-40B4-BE49-F238E27FC236}">
                  <a16:creationId xmlns:a16="http://schemas.microsoft.com/office/drawing/2014/main" id="{E851D80E-55FE-1E90-C7D7-572A0FC0A323}"/>
                </a:ext>
              </a:extLst>
            </p:cNvPr>
            <p:cNvSpPr/>
            <p:nvPr/>
          </p:nvSpPr>
          <p:spPr>
            <a:xfrm>
              <a:off x="830579" y="1940957"/>
              <a:ext cx="3464600" cy="2516744"/>
            </a:xfrm>
            <a:prstGeom prst="rect">
              <a:avLst/>
            </a:prstGeom>
            <a:noFill/>
            <a:ln/>
          </p:spPr>
          <p:txBody>
            <a:bodyPr wrap="square" lIns="0" tIns="0" rIns="0" bIns="0" rtlCol="0" anchor="t"/>
            <a:lstStyle/>
            <a:p>
              <a:pPr algn="just">
                <a:lnSpc>
                  <a:spcPts val="2700"/>
                </a:lnSpc>
              </a:pPr>
              <a:r>
                <a:rPr lang="en-US" sz="1300" dirty="0">
                  <a:latin typeface="Montserrat" panose="00000500000000000000" pitchFamily="2" charset="0"/>
                </a:rPr>
                <a:t>Finally, airlines can implement real-time sentiment tracking. Staff may address complaints promptly by assessing passenger comments during flights, such as dealing with delays or improving in-flight service.</a:t>
              </a:r>
              <a:endParaRPr lang="en-US" sz="1300" dirty="0">
                <a:solidFill>
                  <a:srgbClr val="272525"/>
                </a:solidFill>
                <a:latin typeface="Montserrat" panose="00000500000000000000" pitchFamily="2" charset="0"/>
              </a:endParaRPr>
            </a:p>
          </p:txBody>
        </p:sp>
      </p:grpSp>
      <p:grpSp>
        <p:nvGrpSpPr>
          <p:cNvPr id="34" name="Group 33">
            <a:extLst>
              <a:ext uri="{FF2B5EF4-FFF2-40B4-BE49-F238E27FC236}">
                <a16:creationId xmlns:a16="http://schemas.microsoft.com/office/drawing/2014/main" id="{E9A75982-FDFB-31D2-D235-5D20E9066471}"/>
              </a:ext>
            </a:extLst>
          </p:cNvPr>
          <p:cNvGrpSpPr/>
          <p:nvPr/>
        </p:nvGrpSpPr>
        <p:grpSpPr>
          <a:xfrm>
            <a:off x="10187731" y="5211112"/>
            <a:ext cx="3833693" cy="2056797"/>
            <a:chOff x="646033" y="1940957"/>
            <a:chExt cx="3833693" cy="2516744"/>
          </a:xfrm>
          <a:effectLst>
            <a:outerShdw blurRad="50800" dist="38100" dir="2700000" algn="tl" rotWithShape="0">
              <a:prstClr val="black">
                <a:alpha val="40000"/>
              </a:prstClr>
            </a:outerShdw>
          </a:effectLst>
        </p:grpSpPr>
        <p:sp>
          <p:nvSpPr>
            <p:cNvPr id="35" name="Shape 1">
              <a:extLst>
                <a:ext uri="{FF2B5EF4-FFF2-40B4-BE49-F238E27FC236}">
                  <a16:creationId xmlns:a16="http://schemas.microsoft.com/office/drawing/2014/main" id="{E4063C18-759E-1498-83D2-DD0A1B002964}"/>
                </a:ext>
              </a:extLst>
            </p:cNvPr>
            <p:cNvSpPr/>
            <p:nvPr/>
          </p:nvSpPr>
          <p:spPr>
            <a:xfrm>
              <a:off x="646033" y="1940957"/>
              <a:ext cx="3833693" cy="2516744"/>
            </a:xfrm>
            <a:prstGeom prst="roundRect">
              <a:avLst>
                <a:gd name="adj" fmla="val 5280"/>
              </a:avLst>
            </a:prstGeom>
            <a:solidFill>
              <a:srgbClr val="EEEFF5"/>
            </a:solidFill>
            <a:ln/>
            <a:effectLst>
              <a:outerShdw blurRad="45720" dist="22860" dir="13500000" algn="bl" rotWithShape="0">
                <a:srgbClr val="FFFFFF">
                  <a:alpha val="70000"/>
                </a:srgbClr>
              </a:outerShdw>
            </a:effectLst>
          </p:spPr>
          <p:txBody>
            <a:bodyPr/>
            <a:lstStyle/>
            <a:p>
              <a:endParaRPr lang="en-IN"/>
            </a:p>
          </p:txBody>
        </p:sp>
        <p:sp>
          <p:nvSpPr>
            <p:cNvPr id="36" name="Text 3">
              <a:extLst>
                <a:ext uri="{FF2B5EF4-FFF2-40B4-BE49-F238E27FC236}">
                  <a16:creationId xmlns:a16="http://schemas.microsoft.com/office/drawing/2014/main" id="{2B6A4B0D-FC3F-CD6F-4F54-754ABA65A7F8}"/>
                </a:ext>
              </a:extLst>
            </p:cNvPr>
            <p:cNvSpPr/>
            <p:nvPr/>
          </p:nvSpPr>
          <p:spPr>
            <a:xfrm>
              <a:off x="830579" y="1940957"/>
              <a:ext cx="3464600" cy="2516744"/>
            </a:xfrm>
            <a:prstGeom prst="rect">
              <a:avLst/>
            </a:prstGeom>
            <a:noFill/>
            <a:ln/>
          </p:spPr>
          <p:txBody>
            <a:bodyPr wrap="square" lIns="0" tIns="0" rIns="0" bIns="0" rtlCol="0" anchor="t"/>
            <a:lstStyle/>
            <a:p>
              <a:pPr algn="just">
                <a:lnSpc>
                  <a:spcPts val="2700"/>
                </a:lnSpc>
              </a:pPr>
              <a:r>
                <a:rPr lang="en-US" sz="1300">
                  <a:latin typeface="Montserrat" panose="00000500000000000000" pitchFamily="2" charset="0"/>
                </a:rPr>
                <a:t>These application cases show how AI-driven insights may directly boost customer pleasure, loyalty, and business success.</a:t>
              </a:r>
              <a:endParaRPr lang="en-US" sz="1300">
                <a:solidFill>
                  <a:srgbClr val="272525"/>
                </a:solidFill>
                <a:latin typeface="Montserrat" panose="00000500000000000000" pitchFamily="2" charset="0"/>
              </a:endParaRPr>
            </a:p>
          </p:txBody>
        </p:sp>
      </p:grpSp>
      <p:pic>
        <p:nvPicPr>
          <p:cNvPr id="37" name="Picture 36">
            <a:extLst>
              <a:ext uri="{FF2B5EF4-FFF2-40B4-BE49-F238E27FC236}">
                <a16:creationId xmlns:a16="http://schemas.microsoft.com/office/drawing/2014/main" id="{534275D5-284E-8A58-037B-C1455DE31090}"/>
              </a:ext>
            </a:extLst>
          </p:cNvPr>
          <p:cNvPicPr>
            <a:picLocks noChangeAspect="1"/>
          </p:cNvPicPr>
          <p:nvPr/>
        </p:nvPicPr>
        <p:blipFill>
          <a:blip r:embed="rId6"/>
          <a:stretch>
            <a:fillRect/>
          </a:stretch>
        </p:blipFill>
        <p:spPr>
          <a:xfrm>
            <a:off x="127000" y="2316404"/>
            <a:ext cx="5232400" cy="3154720"/>
          </a:xfrm>
          <a:prstGeom prst="rect">
            <a:avLst/>
          </a:prstGeom>
        </p:spPr>
      </p:pic>
      <p:pic>
        <p:nvPicPr>
          <p:cNvPr id="21" name="Audio 20">
            <a:hlinkClick r:id="" action="ppaction://media"/>
            <a:extLst>
              <a:ext uri="{FF2B5EF4-FFF2-40B4-BE49-F238E27FC236}">
                <a16:creationId xmlns:a16="http://schemas.microsoft.com/office/drawing/2014/main" id="{7657D6B5-1B6B-F75C-D600-E4078564122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52500" t="-152500" r="-152500" b="-152500"/>
          <a:stretch>
            <a:fillRect/>
          </a:stretch>
        </p:blipFill>
        <p:spPr>
          <a:xfrm>
            <a:off x="12062765" y="5661965"/>
            <a:ext cx="2468880" cy="2468880"/>
          </a:xfrm>
          <a:prstGeom prst="ellipse">
            <a:avLst/>
          </a:prstGeom>
        </p:spPr>
      </p:pic>
    </p:spTree>
    <p:extLst>
      <p:ext uri="{BB962C8B-B14F-4D97-AF65-F5344CB8AC3E}">
        <p14:creationId xmlns:p14="http://schemas.microsoft.com/office/powerpoint/2010/main" val="713532615"/>
      </p:ext>
    </p:extLst>
  </p:cSld>
  <p:clrMapOvr>
    <a:masterClrMapping/>
  </p:clrMapOvr>
  <mc:AlternateContent xmlns:mc="http://schemas.openxmlformats.org/markup-compatibility/2006" xmlns:p14="http://schemas.microsoft.com/office/powerpoint/2010/main">
    <mc:Choice Requires="p14">
      <p:transition spd="slow" p14:dur="2000" advTm="48738"/>
    </mc:Choice>
    <mc:Fallback xmlns="">
      <p:transition spd="slow" advTm="487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3" name="Text 0"/>
          <p:cNvSpPr/>
          <p:nvPr/>
        </p:nvSpPr>
        <p:spPr>
          <a:xfrm>
            <a:off x="6056923" y="239344"/>
            <a:ext cx="7889558" cy="609481"/>
          </a:xfrm>
          <a:prstGeom prst="rect">
            <a:avLst/>
          </a:prstGeom>
          <a:noFill/>
          <a:ln/>
        </p:spPr>
        <p:txBody>
          <a:bodyPr wrap="square" lIns="0" tIns="0" rIns="0" bIns="0" rtlCol="0" anchor="t"/>
          <a:lstStyle/>
          <a:p>
            <a:pPr marL="0" indent="0">
              <a:lnSpc>
                <a:spcPts val="4600"/>
              </a:lnSpc>
              <a:buNone/>
            </a:pPr>
            <a:r>
              <a:rPr lang="en-US" sz="3700" b="1">
                <a:solidFill>
                  <a:srgbClr val="7068F4"/>
                </a:solidFill>
                <a:latin typeface="Barlow Bold" pitchFamily="34" charset="0"/>
                <a:ea typeface="Barlow Bold" pitchFamily="34" charset="-122"/>
                <a:cs typeface="Barlow Bold" pitchFamily="34" charset="-120"/>
              </a:rPr>
              <a:t>AI Algorithms &amp; Models</a:t>
            </a:r>
            <a:endParaRPr lang="en-US" sz="3700"/>
          </a:p>
        </p:txBody>
      </p:sp>
      <p:sp>
        <p:nvSpPr>
          <p:cNvPr id="4" name="Shape 1"/>
          <p:cNvSpPr/>
          <p:nvPr/>
        </p:nvSpPr>
        <p:spPr>
          <a:xfrm flipH="1">
            <a:off x="6201343" y="2460205"/>
            <a:ext cx="45720" cy="3723558"/>
          </a:xfrm>
          <a:prstGeom prst="roundRect">
            <a:avLst>
              <a:gd name="adj" fmla="val 705612"/>
            </a:avLst>
          </a:prstGeom>
          <a:solidFill>
            <a:srgbClr val="C1C3D0"/>
          </a:solidFill>
          <a:ln/>
        </p:spPr>
        <p:txBody>
          <a:bodyPr/>
          <a:lstStyle/>
          <a:p>
            <a:endParaRPr lang="en-IN"/>
          </a:p>
        </p:txBody>
      </p:sp>
      <p:sp>
        <p:nvSpPr>
          <p:cNvPr id="5" name="Shape 2"/>
          <p:cNvSpPr/>
          <p:nvPr/>
        </p:nvSpPr>
        <p:spPr>
          <a:xfrm>
            <a:off x="6408021" y="2192907"/>
            <a:ext cx="627221" cy="22860"/>
          </a:xfrm>
          <a:prstGeom prst="roundRect">
            <a:avLst>
              <a:gd name="adj" fmla="val 705612"/>
            </a:avLst>
          </a:prstGeom>
          <a:solidFill>
            <a:srgbClr val="C1C3D0"/>
          </a:solidFill>
          <a:ln/>
        </p:spPr>
        <p:txBody>
          <a:bodyPr/>
          <a:lstStyle/>
          <a:p>
            <a:endParaRPr lang="en-IN"/>
          </a:p>
        </p:txBody>
      </p:sp>
      <p:sp>
        <p:nvSpPr>
          <p:cNvPr id="6" name="Shape 3"/>
          <p:cNvSpPr/>
          <p:nvPr/>
        </p:nvSpPr>
        <p:spPr>
          <a:xfrm>
            <a:off x="6056923" y="2002765"/>
            <a:ext cx="403146" cy="403146"/>
          </a:xfrm>
          <a:prstGeom prst="roundRect">
            <a:avLst>
              <a:gd name="adj" fmla="val 40011"/>
            </a:avLst>
          </a:prstGeom>
          <a:solidFill>
            <a:srgbClr val="EEEFF5"/>
          </a:solidFill>
          <a:ln/>
          <a:effectLst>
            <a:outerShdw blurRad="44450" dist="21590" dir="13500000" algn="bl" rotWithShape="0">
              <a:srgbClr val="FFFFFF">
                <a:alpha val="70000"/>
              </a:srgbClr>
            </a:outerShdw>
          </a:effectLst>
        </p:spPr>
        <p:txBody>
          <a:bodyPr/>
          <a:lstStyle/>
          <a:p>
            <a:endParaRPr lang="en-IN"/>
          </a:p>
        </p:txBody>
      </p:sp>
      <p:sp>
        <p:nvSpPr>
          <p:cNvPr id="7" name="Text 4"/>
          <p:cNvSpPr/>
          <p:nvPr/>
        </p:nvSpPr>
        <p:spPr>
          <a:xfrm>
            <a:off x="6208370" y="2062772"/>
            <a:ext cx="100251" cy="283012"/>
          </a:xfrm>
          <a:prstGeom prst="rect">
            <a:avLst/>
          </a:prstGeom>
          <a:noFill/>
          <a:ln/>
        </p:spPr>
        <p:txBody>
          <a:bodyPr wrap="none" lIns="0" tIns="0" rIns="0" bIns="0" rtlCol="0" anchor="t"/>
          <a:lstStyle/>
          <a:p>
            <a:pPr marL="0" indent="0" algn="ctr">
              <a:lnSpc>
                <a:spcPts val="2200"/>
              </a:lnSpc>
              <a:buNone/>
            </a:pPr>
            <a:r>
              <a:rPr lang="en-US" sz="2200" b="1">
                <a:solidFill>
                  <a:srgbClr val="272525"/>
                </a:solidFill>
                <a:latin typeface="Barlow Bold" pitchFamily="34" charset="0"/>
                <a:ea typeface="Barlow Bold" pitchFamily="34" charset="-122"/>
                <a:cs typeface="Barlow Bold" pitchFamily="34" charset="-120"/>
              </a:rPr>
              <a:t>1</a:t>
            </a:r>
            <a:endParaRPr lang="en-US" sz="2200"/>
          </a:p>
        </p:txBody>
      </p:sp>
      <p:sp>
        <p:nvSpPr>
          <p:cNvPr id="8" name="Text 5"/>
          <p:cNvSpPr/>
          <p:nvPr/>
        </p:nvSpPr>
        <p:spPr>
          <a:xfrm>
            <a:off x="7244214" y="1980381"/>
            <a:ext cx="2358152" cy="294799"/>
          </a:xfrm>
          <a:prstGeom prst="rect">
            <a:avLst/>
          </a:prstGeom>
          <a:noFill/>
          <a:ln/>
        </p:spPr>
        <p:txBody>
          <a:bodyPr wrap="none" lIns="0" tIns="0" rIns="0" bIns="0" rtlCol="0" anchor="t"/>
          <a:lstStyle/>
          <a:p>
            <a:pPr marL="0" indent="0" algn="l">
              <a:lnSpc>
                <a:spcPts val="2300"/>
              </a:lnSpc>
              <a:buNone/>
            </a:pPr>
            <a:r>
              <a:rPr lang="en-US" sz="1850" b="1">
                <a:solidFill>
                  <a:srgbClr val="272525"/>
                </a:solidFill>
                <a:latin typeface="Barlow Bold" pitchFamily="34" charset="0"/>
                <a:ea typeface="Barlow Bold" pitchFamily="34" charset="-122"/>
                <a:cs typeface="Barlow Bold" pitchFamily="34" charset="-120"/>
              </a:rPr>
              <a:t>Decision Trees</a:t>
            </a:r>
            <a:endParaRPr lang="en-US" sz="1850"/>
          </a:p>
        </p:txBody>
      </p:sp>
      <p:sp>
        <p:nvSpPr>
          <p:cNvPr id="9" name="Text 6"/>
          <p:cNvSpPr/>
          <p:nvPr/>
        </p:nvSpPr>
        <p:spPr>
          <a:xfrm>
            <a:off x="7244214" y="2382692"/>
            <a:ext cx="6635115" cy="1135631"/>
          </a:xfrm>
          <a:prstGeom prst="rect">
            <a:avLst/>
          </a:prstGeom>
          <a:noFill/>
          <a:ln/>
        </p:spPr>
        <p:txBody>
          <a:bodyPr wrap="square" lIns="0" tIns="0" rIns="0" bIns="0" rtlCol="0" anchor="t"/>
          <a:lstStyle/>
          <a:p>
            <a:pPr marL="0" indent="0" algn="just">
              <a:lnSpc>
                <a:spcPts val="2250"/>
              </a:lnSpc>
              <a:buNone/>
            </a:pPr>
            <a:r>
              <a:rPr lang="en-US" sz="1400" dirty="0">
                <a:solidFill>
                  <a:srgbClr val="272525"/>
                </a:solidFill>
                <a:latin typeface="Montserrat" pitchFamily="34" charset="0"/>
                <a:ea typeface="Montserrat" pitchFamily="34" charset="-122"/>
                <a:cs typeface="Montserrat" pitchFamily="34" charset="-120"/>
              </a:rPr>
              <a:t>Decision Trees offered an intuitive comprehension of feature splits, but they lacked the robustness required for this complicated dataset. To improve performance, we employed Random Forests, which integrate numerous decision trees to avoid overfitting and increase accuracy.</a:t>
            </a:r>
            <a:endParaRPr lang="en-US" sz="1400" dirty="0"/>
          </a:p>
        </p:txBody>
      </p:sp>
      <p:sp>
        <p:nvSpPr>
          <p:cNvPr id="10" name="Shape 7"/>
          <p:cNvSpPr/>
          <p:nvPr/>
        </p:nvSpPr>
        <p:spPr>
          <a:xfrm>
            <a:off x="6408021" y="3838363"/>
            <a:ext cx="627221" cy="22860"/>
          </a:xfrm>
          <a:prstGeom prst="roundRect">
            <a:avLst>
              <a:gd name="adj" fmla="val 705612"/>
            </a:avLst>
          </a:prstGeom>
          <a:solidFill>
            <a:srgbClr val="C1C3D0"/>
          </a:solidFill>
          <a:ln/>
        </p:spPr>
        <p:txBody>
          <a:bodyPr/>
          <a:lstStyle/>
          <a:p>
            <a:endParaRPr lang="en-IN"/>
          </a:p>
        </p:txBody>
      </p:sp>
      <p:sp>
        <p:nvSpPr>
          <p:cNvPr id="11" name="Shape 8"/>
          <p:cNvSpPr/>
          <p:nvPr/>
        </p:nvSpPr>
        <p:spPr>
          <a:xfrm>
            <a:off x="6056923" y="3648220"/>
            <a:ext cx="403146" cy="403146"/>
          </a:xfrm>
          <a:prstGeom prst="roundRect">
            <a:avLst>
              <a:gd name="adj" fmla="val 40011"/>
            </a:avLst>
          </a:prstGeom>
          <a:solidFill>
            <a:srgbClr val="EEEFF5"/>
          </a:solidFill>
          <a:ln/>
          <a:effectLst>
            <a:outerShdw blurRad="44450" dist="21590" dir="13500000" algn="bl" rotWithShape="0">
              <a:srgbClr val="FFFFFF">
                <a:alpha val="70000"/>
              </a:srgbClr>
            </a:outerShdw>
          </a:effectLst>
        </p:spPr>
        <p:txBody>
          <a:bodyPr/>
          <a:lstStyle/>
          <a:p>
            <a:endParaRPr lang="en-IN"/>
          </a:p>
        </p:txBody>
      </p:sp>
      <p:sp>
        <p:nvSpPr>
          <p:cNvPr id="12" name="Text 9"/>
          <p:cNvSpPr/>
          <p:nvPr/>
        </p:nvSpPr>
        <p:spPr>
          <a:xfrm>
            <a:off x="6179200" y="3708228"/>
            <a:ext cx="158472" cy="283012"/>
          </a:xfrm>
          <a:prstGeom prst="rect">
            <a:avLst/>
          </a:prstGeom>
          <a:noFill/>
          <a:ln/>
        </p:spPr>
        <p:txBody>
          <a:bodyPr wrap="none" lIns="0" tIns="0" rIns="0" bIns="0" rtlCol="0" anchor="t"/>
          <a:lstStyle/>
          <a:p>
            <a:pPr marL="0" indent="0" algn="ctr">
              <a:lnSpc>
                <a:spcPts val="2200"/>
              </a:lnSpc>
              <a:buNone/>
            </a:pPr>
            <a:r>
              <a:rPr lang="en-US" sz="2200" b="1">
                <a:solidFill>
                  <a:srgbClr val="272525"/>
                </a:solidFill>
                <a:latin typeface="Barlow Bold" pitchFamily="34" charset="0"/>
                <a:ea typeface="Barlow Bold" pitchFamily="34" charset="-122"/>
                <a:cs typeface="Barlow Bold" pitchFamily="34" charset="-120"/>
              </a:rPr>
              <a:t>2</a:t>
            </a:r>
            <a:endParaRPr lang="en-US" sz="2200"/>
          </a:p>
        </p:txBody>
      </p:sp>
      <p:sp>
        <p:nvSpPr>
          <p:cNvPr id="13" name="Text 10"/>
          <p:cNvSpPr/>
          <p:nvPr/>
        </p:nvSpPr>
        <p:spPr>
          <a:xfrm>
            <a:off x="7244214" y="3625837"/>
            <a:ext cx="2983587" cy="294799"/>
          </a:xfrm>
          <a:prstGeom prst="rect">
            <a:avLst/>
          </a:prstGeom>
          <a:noFill/>
          <a:ln/>
        </p:spPr>
        <p:txBody>
          <a:bodyPr wrap="none" lIns="0" tIns="0" rIns="0" bIns="0" rtlCol="0" anchor="t"/>
          <a:lstStyle/>
          <a:p>
            <a:pPr marL="0" indent="0" algn="l">
              <a:lnSpc>
                <a:spcPts val="2300"/>
              </a:lnSpc>
              <a:buNone/>
            </a:pPr>
            <a:r>
              <a:rPr lang="en-US" sz="1850" b="1" dirty="0">
                <a:solidFill>
                  <a:srgbClr val="272525"/>
                </a:solidFill>
                <a:latin typeface="Barlow Bold"/>
                <a:ea typeface="Barlow Bold" pitchFamily="34" charset="-122"/>
                <a:cs typeface="Barlow Bold" pitchFamily="34" charset="-120"/>
              </a:rPr>
              <a:t>XGBoost</a:t>
            </a:r>
            <a:endParaRPr lang="en-US" sz="1850" dirty="0">
              <a:latin typeface="Barlow Bold"/>
            </a:endParaRPr>
          </a:p>
        </p:txBody>
      </p:sp>
      <p:sp>
        <p:nvSpPr>
          <p:cNvPr id="14" name="Text 11"/>
          <p:cNvSpPr/>
          <p:nvPr/>
        </p:nvSpPr>
        <p:spPr>
          <a:xfrm>
            <a:off x="7244214" y="4028149"/>
            <a:ext cx="6635115" cy="860108"/>
          </a:xfrm>
          <a:prstGeom prst="rect">
            <a:avLst/>
          </a:prstGeom>
          <a:noFill/>
          <a:ln/>
        </p:spPr>
        <p:txBody>
          <a:bodyPr wrap="square" lIns="0" tIns="0" rIns="0" bIns="0" rtlCol="0" anchor="t"/>
          <a:lstStyle/>
          <a:p>
            <a:pPr marL="0" indent="0" algn="just">
              <a:lnSpc>
                <a:spcPts val="2250"/>
              </a:lnSpc>
              <a:buNone/>
            </a:pPr>
            <a:r>
              <a:rPr lang="en-US" sz="1400" dirty="0">
                <a:solidFill>
                  <a:srgbClr val="272525"/>
                </a:solidFill>
                <a:latin typeface="Montserrat" pitchFamily="34" charset="0"/>
                <a:ea typeface="Montserrat" pitchFamily="34" charset="-122"/>
                <a:cs typeface="Montserrat" pitchFamily="34" charset="-120"/>
              </a:rPr>
              <a:t>Feature importance analysis proved invaluable. Identifying key factors like seat comfort and in-flight service provided actionable insights for airlines to improve the passenger experience.</a:t>
            </a:r>
            <a:endParaRPr lang="en-US" sz="1400" dirty="0"/>
          </a:p>
        </p:txBody>
      </p:sp>
      <p:sp>
        <p:nvSpPr>
          <p:cNvPr id="15" name="Shape 12"/>
          <p:cNvSpPr/>
          <p:nvPr/>
        </p:nvSpPr>
        <p:spPr>
          <a:xfrm>
            <a:off x="6408021" y="5193875"/>
            <a:ext cx="627221" cy="22860"/>
          </a:xfrm>
          <a:prstGeom prst="roundRect">
            <a:avLst>
              <a:gd name="adj" fmla="val 705612"/>
            </a:avLst>
          </a:prstGeom>
          <a:solidFill>
            <a:srgbClr val="C1C3D0"/>
          </a:solidFill>
          <a:ln/>
        </p:spPr>
        <p:txBody>
          <a:bodyPr/>
          <a:lstStyle/>
          <a:p>
            <a:endParaRPr lang="en-IN"/>
          </a:p>
        </p:txBody>
      </p:sp>
      <p:sp>
        <p:nvSpPr>
          <p:cNvPr id="16" name="Shape 13"/>
          <p:cNvSpPr/>
          <p:nvPr/>
        </p:nvSpPr>
        <p:spPr>
          <a:xfrm>
            <a:off x="6056923" y="5003732"/>
            <a:ext cx="403146" cy="403146"/>
          </a:xfrm>
          <a:prstGeom prst="roundRect">
            <a:avLst>
              <a:gd name="adj" fmla="val 40011"/>
            </a:avLst>
          </a:prstGeom>
          <a:solidFill>
            <a:srgbClr val="EEEFF5"/>
          </a:solidFill>
          <a:ln/>
          <a:effectLst>
            <a:outerShdw blurRad="44450" dist="21590" dir="13500000" algn="bl" rotWithShape="0">
              <a:srgbClr val="FFFFFF">
                <a:alpha val="70000"/>
              </a:srgbClr>
            </a:outerShdw>
          </a:effectLst>
        </p:spPr>
        <p:txBody>
          <a:bodyPr/>
          <a:lstStyle/>
          <a:p>
            <a:endParaRPr lang="en-IN"/>
          </a:p>
        </p:txBody>
      </p:sp>
      <p:sp>
        <p:nvSpPr>
          <p:cNvPr id="17" name="Text 14"/>
          <p:cNvSpPr/>
          <p:nvPr/>
        </p:nvSpPr>
        <p:spPr>
          <a:xfrm>
            <a:off x="6182057" y="5063740"/>
            <a:ext cx="152876" cy="283012"/>
          </a:xfrm>
          <a:prstGeom prst="rect">
            <a:avLst/>
          </a:prstGeom>
          <a:noFill/>
          <a:ln/>
        </p:spPr>
        <p:txBody>
          <a:bodyPr wrap="none" lIns="0" tIns="0" rIns="0" bIns="0" rtlCol="0" anchor="t"/>
          <a:lstStyle/>
          <a:p>
            <a:pPr marL="0" indent="0" algn="ctr">
              <a:lnSpc>
                <a:spcPts val="2200"/>
              </a:lnSpc>
              <a:buNone/>
            </a:pPr>
            <a:r>
              <a:rPr lang="en-US" sz="2200" b="1">
                <a:solidFill>
                  <a:srgbClr val="272525"/>
                </a:solidFill>
                <a:latin typeface="Barlow Bold" pitchFamily="34" charset="0"/>
                <a:ea typeface="Barlow Bold" pitchFamily="34" charset="-122"/>
                <a:cs typeface="Barlow Bold" pitchFamily="34" charset="-120"/>
              </a:rPr>
              <a:t>3</a:t>
            </a:r>
            <a:endParaRPr lang="en-US" sz="2200"/>
          </a:p>
        </p:txBody>
      </p:sp>
      <p:sp>
        <p:nvSpPr>
          <p:cNvPr id="18" name="Text 15"/>
          <p:cNvSpPr/>
          <p:nvPr/>
        </p:nvSpPr>
        <p:spPr>
          <a:xfrm>
            <a:off x="7244214" y="4981349"/>
            <a:ext cx="2443758" cy="294799"/>
          </a:xfrm>
          <a:prstGeom prst="rect">
            <a:avLst/>
          </a:prstGeom>
          <a:noFill/>
          <a:ln/>
        </p:spPr>
        <p:txBody>
          <a:bodyPr wrap="none" lIns="0" tIns="0" rIns="0" bIns="0" rtlCol="0" anchor="t"/>
          <a:lstStyle/>
          <a:p>
            <a:pPr marL="0" indent="0" algn="l">
              <a:lnSpc>
                <a:spcPts val="2300"/>
              </a:lnSpc>
              <a:buNone/>
            </a:pPr>
            <a:r>
              <a:rPr lang="en-US" sz="1850" b="1">
                <a:solidFill>
                  <a:srgbClr val="272525"/>
                </a:solidFill>
                <a:latin typeface="Barlow Bold" pitchFamily="34" charset="0"/>
                <a:ea typeface="Barlow Bold" pitchFamily="34" charset="-122"/>
                <a:cs typeface="Barlow Bold" pitchFamily="34" charset="-120"/>
              </a:rPr>
              <a:t>Random Forest</a:t>
            </a:r>
            <a:endParaRPr lang="en-US" sz="1850"/>
          </a:p>
        </p:txBody>
      </p:sp>
      <p:sp>
        <p:nvSpPr>
          <p:cNvPr id="19" name="Text 16"/>
          <p:cNvSpPr/>
          <p:nvPr/>
        </p:nvSpPr>
        <p:spPr>
          <a:xfrm>
            <a:off x="7244214" y="5383661"/>
            <a:ext cx="6635115" cy="860108"/>
          </a:xfrm>
          <a:prstGeom prst="rect">
            <a:avLst/>
          </a:prstGeom>
          <a:noFill/>
          <a:ln/>
        </p:spPr>
        <p:txBody>
          <a:bodyPr wrap="square" lIns="0" tIns="0" rIns="0" bIns="0" rtlCol="0" anchor="t"/>
          <a:lstStyle/>
          <a:p>
            <a:pPr marL="0" indent="0" algn="just">
              <a:lnSpc>
                <a:spcPts val="2250"/>
              </a:lnSpc>
              <a:buNone/>
            </a:pPr>
            <a:r>
              <a:rPr lang="en-US" sz="1400" dirty="0">
                <a:solidFill>
                  <a:srgbClr val="272525"/>
                </a:solidFill>
                <a:latin typeface="Montserrat"/>
                <a:ea typeface="Montserrat" pitchFamily="34" charset="-122"/>
                <a:cs typeface="Montserrat" pitchFamily="34" charset="-120"/>
              </a:rPr>
              <a:t>We faced challenges like class imbalance and computational limits during hyperparameter tuning. We addressed these through sampling techniques and optimizing GridSearch parameters for efficiency.</a:t>
            </a:r>
            <a:endParaRPr lang="en-US" sz="1400" dirty="0">
              <a:latin typeface="Montserrat"/>
            </a:endParaRPr>
          </a:p>
        </p:txBody>
      </p:sp>
      <p:sp>
        <p:nvSpPr>
          <p:cNvPr id="20" name="Text 11">
            <a:extLst>
              <a:ext uri="{FF2B5EF4-FFF2-40B4-BE49-F238E27FC236}">
                <a16:creationId xmlns:a16="http://schemas.microsoft.com/office/drawing/2014/main" id="{B7BC1D21-57A2-26AC-AEF2-7858CC2E5095}"/>
              </a:ext>
            </a:extLst>
          </p:cNvPr>
          <p:cNvSpPr/>
          <p:nvPr/>
        </p:nvSpPr>
        <p:spPr>
          <a:xfrm>
            <a:off x="6094412" y="1183521"/>
            <a:ext cx="7660745" cy="860108"/>
          </a:xfrm>
          <a:prstGeom prst="rect">
            <a:avLst/>
          </a:prstGeom>
          <a:noFill/>
          <a:ln/>
        </p:spPr>
        <p:txBody>
          <a:bodyPr wrap="square" lIns="0" tIns="0" rIns="0" bIns="0" rtlCol="0" anchor="t"/>
          <a:lstStyle/>
          <a:p>
            <a:pPr marL="0" indent="0" algn="l">
              <a:lnSpc>
                <a:spcPts val="2250"/>
              </a:lnSpc>
              <a:buNone/>
            </a:pPr>
            <a:r>
              <a:rPr lang="en-US" sz="1400">
                <a:solidFill>
                  <a:srgbClr val="272525"/>
                </a:solidFill>
                <a:latin typeface="Montserrat" pitchFamily="34" charset="0"/>
                <a:ea typeface="Montserrat" pitchFamily="34" charset="-122"/>
                <a:cs typeface="Montserrat" pitchFamily="34" charset="-120"/>
              </a:rPr>
              <a:t>Our investigation used a variety of AI techniques to predict passenger pleasure. </a:t>
            </a:r>
          </a:p>
          <a:p>
            <a:pPr marL="0" indent="0" algn="l">
              <a:lnSpc>
                <a:spcPts val="2250"/>
              </a:lnSpc>
              <a:buNone/>
            </a:pPr>
            <a:r>
              <a:rPr lang="en-US" sz="1400">
                <a:solidFill>
                  <a:srgbClr val="272525"/>
                </a:solidFill>
                <a:latin typeface="Montserrat" pitchFamily="34" charset="0"/>
                <a:ea typeface="Montserrat" pitchFamily="34" charset="-122"/>
                <a:cs typeface="Montserrat" pitchFamily="34" charset="-120"/>
              </a:rPr>
              <a:t>They featured </a:t>
            </a:r>
            <a:r>
              <a:rPr lang="en-US" sz="1400" b="1">
                <a:solidFill>
                  <a:srgbClr val="272525"/>
                </a:solidFill>
                <a:latin typeface="Montserrat" pitchFamily="34" charset="0"/>
                <a:ea typeface="Montserrat" pitchFamily="34" charset="-122"/>
                <a:cs typeface="Montserrat" pitchFamily="34" charset="-120"/>
              </a:rPr>
              <a:t>Decision Trees</a:t>
            </a:r>
            <a:r>
              <a:rPr lang="en-US" sz="1400">
                <a:solidFill>
                  <a:srgbClr val="272525"/>
                </a:solidFill>
                <a:latin typeface="Montserrat" pitchFamily="34" charset="0"/>
                <a:ea typeface="Montserrat" pitchFamily="34" charset="-122"/>
                <a:cs typeface="Montserrat" pitchFamily="34" charset="-120"/>
              </a:rPr>
              <a:t>, </a:t>
            </a:r>
            <a:r>
              <a:rPr lang="en-US" sz="1400" b="1">
                <a:solidFill>
                  <a:srgbClr val="272525"/>
                </a:solidFill>
                <a:latin typeface="Montserrat" pitchFamily="34" charset="0"/>
                <a:ea typeface="Montserrat" pitchFamily="34" charset="-122"/>
                <a:cs typeface="Montserrat" pitchFamily="34" charset="-120"/>
              </a:rPr>
              <a:t>Random Forests</a:t>
            </a:r>
            <a:r>
              <a:rPr lang="en-US" sz="1400">
                <a:solidFill>
                  <a:srgbClr val="272525"/>
                </a:solidFill>
                <a:latin typeface="Montserrat" pitchFamily="34" charset="0"/>
                <a:ea typeface="Montserrat" pitchFamily="34" charset="-122"/>
                <a:cs typeface="Montserrat" pitchFamily="34" charset="-120"/>
              </a:rPr>
              <a:t>, and </a:t>
            </a:r>
            <a:r>
              <a:rPr lang="en-US" sz="1400" b="1" err="1">
                <a:solidFill>
                  <a:srgbClr val="272525"/>
                </a:solidFill>
                <a:latin typeface="Montserrat" pitchFamily="34" charset="0"/>
                <a:ea typeface="Montserrat" pitchFamily="34" charset="-122"/>
                <a:cs typeface="Montserrat" pitchFamily="34" charset="-120"/>
              </a:rPr>
              <a:t>XGBoost</a:t>
            </a:r>
            <a:r>
              <a:rPr lang="en-US" sz="1400">
                <a:solidFill>
                  <a:srgbClr val="272525"/>
                </a:solidFill>
                <a:latin typeface="Montserrat" pitchFamily="34" charset="0"/>
                <a:ea typeface="Montserrat" pitchFamily="34" charset="-122"/>
                <a:cs typeface="Montserrat" pitchFamily="34" charset="-120"/>
              </a:rPr>
              <a:t>.</a:t>
            </a:r>
          </a:p>
        </p:txBody>
      </p:sp>
      <p:sp>
        <p:nvSpPr>
          <p:cNvPr id="21" name="Text 11">
            <a:extLst>
              <a:ext uri="{FF2B5EF4-FFF2-40B4-BE49-F238E27FC236}">
                <a16:creationId xmlns:a16="http://schemas.microsoft.com/office/drawing/2014/main" id="{C4C3A2A8-4B06-F165-B50C-A4AB391E0A6B}"/>
              </a:ext>
            </a:extLst>
          </p:cNvPr>
          <p:cNvSpPr/>
          <p:nvPr/>
        </p:nvSpPr>
        <p:spPr>
          <a:xfrm>
            <a:off x="6094412" y="6549387"/>
            <a:ext cx="7889558" cy="630318"/>
          </a:xfrm>
          <a:prstGeom prst="rect">
            <a:avLst/>
          </a:prstGeom>
          <a:noFill/>
          <a:ln/>
        </p:spPr>
        <p:txBody>
          <a:bodyPr wrap="square" lIns="0" tIns="0" rIns="0" bIns="0" rtlCol="0" anchor="t"/>
          <a:lstStyle/>
          <a:p>
            <a:pPr marL="0" indent="0" algn="just">
              <a:lnSpc>
                <a:spcPts val="2250"/>
              </a:lnSpc>
              <a:buNone/>
            </a:pPr>
            <a:r>
              <a:rPr lang="en-US" sz="1400">
                <a:solidFill>
                  <a:srgbClr val="272525"/>
                </a:solidFill>
                <a:latin typeface="Montserrat" pitchFamily="34" charset="0"/>
                <a:ea typeface="Montserrat" pitchFamily="34" charset="-122"/>
                <a:cs typeface="Montserrat" pitchFamily="34" charset="-120"/>
              </a:rPr>
              <a:t>These findings illustrate </a:t>
            </a:r>
            <a:r>
              <a:rPr lang="en-US" sz="1400" b="1">
                <a:solidFill>
                  <a:srgbClr val="272525"/>
                </a:solidFill>
                <a:latin typeface="Montserrat" pitchFamily="34" charset="0"/>
                <a:ea typeface="Montserrat" pitchFamily="34" charset="-122"/>
                <a:cs typeface="Montserrat" pitchFamily="34" charset="-120"/>
              </a:rPr>
              <a:t>Random Forest's</a:t>
            </a:r>
            <a:r>
              <a:rPr lang="en-US" sz="1400">
                <a:solidFill>
                  <a:srgbClr val="272525"/>
                </a:solidFill>
                <a:latin typeface="Montserrat" pitchFamily="34" charset="0"/>
                <a:ea typeface="Montserrat" pitchFamily="34" charset="-122"/>
                <a:cs typeface="Montserrat" pitchFamily="34" charset="-120"/>
              </a:rPr>
              <a:t> ability to generate useful insights from complex data. This model is not only accurate but also interpretable, making it a viable option for airlines seeking to improve customer happiness.</a:t>
            </a:r>
          </a:p>
          <a:p>
            <a:pPr marL="0" indent="0" algn="just">
              <a:lnSpc>
                <a:spcPts val="2250"/>
              </a:lnSpc>
              <a:buNone/>
            </a:pPr>
            <a:endParaRPr lang="en-US" sz="1400">
              <a:solidFill>
                <a:srgbClr val="272525"/>
              </a:solidFill>
              <a:latin typeface="Montserrat" pitchFamily="34" charset="0"/>
              <a:ea typeface="Montserrat" pitchFamily="34" charset="-122"/>
              <a:cs typeface="Montserrat" pitchFamily="34" charset="-120"/>
            </a:endParaRPr>
          </a:p>
        </p:txBody>
      </p:sp>
      <p:pic>
        <p:nvPicPr>
          <p:cNvPr id="26" name="Picture 25">
            <a:extLst>
              <a:ext uri="{FF2B5EF4-FFF2-40B4-BE49-F238E27FC236}">
                <a16:creationId xmlns:a16="http://schemas.microsoft.com/office/drawing/2014/main" id="{A99CF617-70DC-FD73-3947-13DB81F5AA71}"/>
              </a:ext>
            </a:extLst>
          </p:cNvPr>
          <p:cNvPicPr>
            <a:picLocks noChangeAspect="1"/>
          </p:cNvPicPr>
          <p:nvPr/>
        </p:nvPicPr>
        <p:blipFill>
          <a:blip r:embed="rId5"/>
          <a:srcRect l="33753" r="33298" b="71370"/>
          <a:stretch/>
        </p:blipFill>
        <p:spPr>
          <a:xfrm>
            <a:off x="868288" y="0"/>
            <a:ext cx="3094038" cy="8229600"/>
          </a:xfrm>
          <a:prstGeom prst="rect">
            <a:avLst/>
          </a:prstGeom>
        </p:spPr>
      </p:pic>
      <p:pic>
        <p:nvPicPr>
          <p:cNvPr id="31" name="Audio 30">
            <a:hlinkClick r:id="" action="ppaction://media"/>
            <a:extLst>
              <a:ext uri="{FF2B5EF4-FFF2-40B4-BE49-F238E27FC236}">
                <a16:creationId xmlns:a16="http://schemas.microsoft.com/office/drawing/2014/main" id="{89675278-4036-3792-9D8C-C756CC7A318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52500" t="-152500" r="-152500" b="-152500"/>
          <a:stretch>
            <a:fillRect/>
          </a:stretch>
        </p:blipFill>
        <p:spPr>
          <a:xfrm>
            <a:off x="12062765" y="5661965"/>
            <a:ext cx="2468880" cy="246888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69882"/>
    </mc:Choice>
    <mc:Fallback xmlns="">
      <p:transition spd="slow" advTm="698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11" name="Image 0" descr="preencoded.png">
            <a:extLst>
              <a:ext uri="{FF2B5EF4-FFF2-40B4-BE49-F238E27FC236}">
                <a16:creationId xmlns:a16="http://schemas.microsoft.com/office/drawing/2014/main" id="{969E369F-690C-A1E1-2A73-129D954E482F}"/>
              </a:ext>
            </a:extLst>
          </p:cNvPr>
          <p:cNvPicPr>
            <a:picLocks noChangeAspect="1"/>
          </p:cNvPicPr>
          <p:nvPr/>
        </p:nvPicPr>
        <p:blipFill>
          <a:blip r:embed="rId5">
            <a:alphaModFix amt="50000"/>
          </a:blip>
          <a:stretch>
            <a:fillRect/>
          </a:stretch>
        </p:blipFill>
        <p:spPr>
          <a:xfrm>
            <a:off x="-21166" y="0"/>
            <a:ext cx="5486400" cy="8229600"/>
          </a:xfrm>
          <a:prstGeom prst="rect">
            <a:avLst/>
          </a:prstGeom>
        </p:spPr>
      </p:pic>
      <p:sp>
        <p:nvSpPr>
          <p:cNvPr id="3" name="Text 0"/>
          <p:cNvSpPr/>
          <p:nvPr/>
        </p:nvSpPr>
        <p:spPr>
          <a:xfrm>
            <a:off x="5812909" y="51674"/>
            <a:ext cx="7627382" cy="799226"/>
          </a:xfrm>
          <a:prstGeom prst="rect">
            <a:avLst/>
          </a:prstGeom>
          <a:noFill/>
          <a:ln/>
        </p:spPr>
        <p:txBody>
          <a:bodyPr wrap="square" lIns="0" tIns="0" rIns="0" bIns="0" rtlCol="0" anchor="t"/>
          <a:lstStyle/>
          <a:p>
            <a:pPr>
              <a:lnSpc>
                <a:spcPts val="5600"/>
              </a:lnSpc>
            </a:pPr>
            <a:r>
              <a:rPr lang="en-US" sz="4450" b="1">
                <a:solidFill>
                  <a:srgbClr val="7068F4"/>
                </a:solidFill>
                <a:latin typeface="Barlow Bold"/>
                <a:ea typeface="Barlow Bold" pitchFamily="34" charset="-122"/>
                <a:cs typeface="Barlow Bold" pitchFamily="34" charset="-120"/>
              </a:rPr>
              <a:t>Results &amp; Demonstrations:</a:t>
            </a:r>
            <a:endParaRPr lang="en-US" sz="4450">
              <a:latin typeface="Barlow Bold"/>
            </a:endParaRPr>
          </a:p>
        </p:txBody>
      </p:sp>
      <p:pic>
        <p:nvPicPr>
          <p:cNvPr id="6" name="Picture 5">
            <a:extLst>
              <a:ext uri="{FF2B5EF4-FFF2-40B4-BE49-F238E27FC236}">
                <a16:creationId xmlns:a16="http://schemas.microsoft.com/office/drawing/2014/main" id="{1AAD8388-29AC-DDD9-55D9-1627D77EA86E}"/>
              </a:ext>
            </a:extLst>
          </p:cNvPr>
          <p:cNvPicPr>
            <a:picLocks noChangeAspect="1"/>
          </p:cNvPicPr>
          <p:nvPr/>
        </p:nvPicPr>
        <p:blipFill>
          <a:blip r:embed="rId6"/>
          <a:stretch>
            <a:fillRect/>
          </a:stretch>
        </p:blipFill>
        <p:spPr>
          <a:xfrm>
            <a:off x="188384" y="4791630"/>
            <a:ext cx="5088467" cy="779991"/>
          </a:xfrm>
          <a:prstGeom prst="rect">
            <a:avLst/>
          </a:prstGeom>
        </p:spPr>
      </p:pic>
      <p:pic>
        <p:nvPicPr>
          <p:cNvPr id="5" name="Picture 4">
            <a:extLst>
              <a:ext uri="{FF2B5EF4-FFF2-40B4-BE49-F238E27FC236}">
                <a16:creationId xmlns:a16="http://schemas.microsoft.com/office/drawing/2014/main" id="{5FFB58E9-4C1E-1074-4B67-D3D9317E6F47}"/>
              </a:ext>
            </a:extLst>
          </p:cNvPr>
          <p:cNvPicPr>
            <a:picLocks noChangeAspect="1"/>
          </p:cNvPicPr>
          <p:nvPr/>
        </p:nvPicPr>
        <p:blipFill>
          <a:blip r:embed="rId7"/>
          <a:stretch>
            <a:fillRect/>
          </a:stretch>
        </p:blipFill>
        <p:spPr>
          <a:xfrm>
            <a:off x="171451" y="2378683"/>
            <a:ext cx="5101166" cy="847725"/>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F810D96F-3E07-B3F5-8A72-09989113C736}"/>
              </a:ext>
            </a:extLst>
          </p:cNvPr>
          <p:cNvPicPr>
            <a:picLocks noChangeAspect="1"/>
          </p:cNvPicPr>
          <p:nvPr/>
        </p:nvPicPr>
        <p:blipFill>
          <a:blip r:embed="rId8"/>
          <a:stretch>
            <a:fillRect/>
          </a:stretch>
        </p:blipFill>
        <p:spPr>
          <a:xfrm>
            <a:off x="188384" y="3603677"/>
            <a:ext cx="5088467" cy="810684"/>
          </a:xfrm>
          <a:prstGeom prst="rect">
            <a:avLst/>
          </a:prstGeom>
        </p:spPr>
      </p:pic>
      <p:sp>
        <p:nvSpPr>
          <p:cNvPr id="10" name="Text 1">
            <a:extLst>
              <a:ext uri="{FF2B5EF4-FFF2-40B4-BE49-F238E27FC236}">
                <a16:creationId xmlns:a16="http://schemas.microsoft.com/office/drawing/2014/main" id="{2CE853F1-5CC7-1BBC-7B0B-BE8476DD4076}"/>
              </a:ext>
            </a:extLst>
          </p:cNvPr>
          <p:cNvSpPr/>
          <p:nvPr/>
        </p:nvSpPr>
        <p:spPr>
          <a:xfrm>
            <a:off x="5812909" y="1117600"/>
            <a:ext cx="7627382" cy="6565900"/>
          </a:xfrm>
          <a:prstGeom prst="rect">
            <a:avLst/>
          </a:prstGeom>
          <a:noFill/>
          <a:ln/>
        </p:spPr>
        <p:txBody>
          <a:bodyPr wrap="square" lIns="0" tIns="0" rIns="0" bIns="0" rtlCol="0" anchor="t"/>
          <a:lstStyle/>
          <a:p>
            <a:pPr marL="0" indent="0" algn="just">
              <a:lnSpc>
                <a:spcPct val="150000"/>
              </a:lnSpc>
              <a:spcAft>
                <a:spcPts val="110"/>
              </a:spcAft>
              <a:buNone/>
            </a:pPr>
            <a:r>
              <a:rPr lang="en-US" sz="1500" dirty="0">
                <a:solidFill>
                  <a:srgbClr val="272525"/>
                </a:solidFill>
                <a:latin typeface="Montserrat" panose="00000500000000000000" pitchFamily="2" charset="0"/>
                <a:ea typeface="Montserrat" pitchFamily="34" charset="-122"/>
                <a:cs typeface="Montserrat" pitchFamily="34" charset="-120"/>
              </a:rPr>
              <a:t>Our analysis yielded useful insights and accurate forecasts about passenger pleasure. We compared numerous models, including Decision Trees, Random Forests, and XGBoost.</a:t>
            </a:r>
          </a:p>
          <a:p>
            <a:pPr algn="just">
              <a:lnSpc>
                <a:spcPct val="150000"/>
              </a:lnSpc>
              <a:spcAft>
                <a:spcPts val="110"/>
              </a:spcAft>
            </a:pPr>
            <a:endParaRPr lang="en-US" sz="1500" dirty="0">
              <a:solidFill>
                <a:srgbClr val="272525"/>
              </a:solidFill>
              <a:latin typeface="Montserrat" panose="00000500000000000000" pitchFamily="2" charset="0"/>
              <a:ea typeface="Montserrat" pitchFamily="34" charset="-122"/>
              <a:cs typeface="Montserrat" pitchFamily="34" charset="-120"/>
            </a:endParaRPr>
          </a:p>
          <a:p>
            <a:pPr algn="just">
              <a:lnSpc>
                <a:spcPct val="150000"/>
              </a:lnSpc>
            </a:pPr>
            <a:r>
              <a:rPr lang="en-US" sz="1500" dirty="0">
                <a:solidFill>
                  <a:srgbClr val="272525"/>
                </a:solidFill>
                <a:latin typeface="Montserrat" panose="00000500000000000000" pitchFamily="2" charset="0"/>
                <a:ea typeface="Montserrat" pitchFamily="34" charset="-122"/>
                <a:cs typeface="Montserrat" pitchFamily="34" charset="-120"/>
              </a:rPr>
              <a:t>The Random Forest model achieved impressive results: </a:t>
            </a:r>
          </a:p>
          <a:p>
            <a:pPr marL="285750" indent="-285750" algn="just">
              <a:lnSpc>
                <a:spcPct val="150000"/>
              </a:lnSpc>
              <a:spcAft>
                <a:spcPts val="110"/>
              </a:spcAft>
              <a:buFont typeface="Wingdings" panose="05000000000000000000" pitchFamily="2" charset="2"/>
              <a:buChar char="§"/>
            </a:pPr>
            <a:r>
              <a:rPr lang="en-US" sz="1500" dirty="0">
                <a:solidFill>
                  <a:srgbClr val="272525"/>
                </a:solidFill>
                <a:latin typeface="Montserrat" panose="00000500000000000000" pitchFamily="2" charset="0"/>
                <a:ea typeface="Montserrat" pitchFamily="34" charset="-122"/>
                <a:cs typeface="Montserrat" pitchFamily="34" charset="-120"/>
              </a:rPr>
              <a:t> Accuracy:  </a:t>
            </a:r>
            <a:r>
              <a:rPr lang="en-US" sz="1500" b="1" dirty="0">
                <a:solidFill>
                  <a:srgbClr val="272525"/>
                </a:solidFill>
                <a:latin typeface="Montserrat" panose="00000500000000000000" pitchFamily="2" charset="0"/>
                <a:ea typeface="Montserrat" pitchFamily="34" charset="-122"/>
                <a:cs typeface="Montserrat" pitchFamily="34" charset="-120"/>
              </a:rPr>
              <a:t>0.95 %</a:t>
            </a:r>
            <a:endParaRPr lang="en-US" sz="1500" b="1" dirty="0">
              <a:latin typeface="Montserrat" panose="00000500000000000000" pitchFamily="2" charset="0"/>
            </a:endParaRPr>
          </a:p>
          <a:p>
            <a:pPr marL="285750" indent="-285750" algn="just">
              <a:lnSpc>
                <a:spcPct val="150000"/>
              </a:lnSpc>
              <a:spcAft>
                <a:spcPts val="110"/>
              </a:spcAft>
              <a:buFont typeface="Wingdings" panose="05000000000000000000" pitchFamily="2" charset="2"/>
              <a:buChar char="§"/>
            </a:pPr>
            <a:r>
              <a:rPr lang="en-US" sz="1500" dirty="0">
                <a:solidFill>
                  <a:srgbClr val="272525"/>
                </a:solidFill>
                <a:latin typeface="Montserrat" panose="00000500000000000000" pitchFamily="2" charset="0"/>
                <a:ea typeface="Montserrat" pitchFamily="34" charset="-122"/>
                <a:cs typeface="Montserrat" pitchFamily="34" charset="-120"/>
              </a:rPr>
              <a:t> Precision: </a:t>
            </a:r>
            <a:r>
              <a:rPr lang="en-US" sz="1500" b="1" dirty="0">
                <a:solidFill>
                  <a:srgbClr val="272525"/>
                </a:solidFill>
                <a:latin typeface="Montserrat" panose="00000500000000000000" pitchFamily="2" charset="0"/>
                <a:ea typeface="Montserrat" pitchFamily="34" charset="-122"/>
                <a:cs typeface="Montserrat" pitchFamily="34" charset="-120"/>
              </a:rPr>
              <a:t>0.96 %</a:t>
            </a:r>
          </a:p>
          <a:p>
            <a:pPr marL="285750" indent="-285750" algn="just">
              <a:lnSpc>
                <a:spcPct val="150000"/>
              </a:lnSpc>
              <a:spcAft>
                <a:spcPts val="110"/>
              </a:spcAft>
              <a:buFont typeface="Wingdings" panose="05000000000000000000" pitchFamily="2" charset="2"/>
              <a:buChar char="§"/>
            </a:pPr>
            <a:r>
              <a:rPr lang="en-US" sz="1500" dirty="0">
                <a:solidFill>
                  <a:srgbClr val="272525"/>
                </a:solidFill>
                <a:latin typeface="Montserrat" panose="00000500000000000000" pitchFamily="2" charset="0"/>
                <a:ea typeface="Montserrat" pitchFamily="34" charset="-122"/>
                <a:cs typeface="Montserrat" pitchFamily="34" charset="-120"/>
              </a:rPr>
              <a:t> Recall: </a:t>
            </a:r>
            <a:r>
              <a:rPr lang="en-US" sz="1500" b="1" dirty="0">
                <a:solidFill>
                  <a:srgbClr val="272525"/>
                </a:solidFill>
                <a:latin typeface="Montserrat" panose="00000500000000000000" pitchFamily="2" charset="0"/>
                <a:ea typeface="Montserrat" pitchFamily="34" charset="-122"/>
                <a:cs typeface="Montserrat" pitchFamily="34" charset="-120"/>
              </a:rPr>
              <a:t>0.95 %</a:t>
            </a:r>
          </a:p>
          <a:p>
            <a:pPr marL="285750" indent="-285750" algn="just">
              <a:lnSpc>
                <a:spcPct val="150000"/>
              </a:lnSpc>
              <a:spcAft>
                <a:spcPts val="110"/>
              </a:spcAft>
              <a:buFont typeface="Wingdings" panose="05000000000000000000" pitchFamily="2" charset="2"/>
              <a:buChar char="§"/>
            </a:pPr>
            <a:r>
              <a:rPr lang="en-US" sz="1500" dirty="0">
                <a:solidFill>
                  <a:srgbClr val="272525"/>
                </a:solidFill>
                <a:latin typeface="Montserrat" panose="00000500000000000000" pitchFamily="2" charset="0"/>
                <a:ea typeface="Montserrat" pitchFamily="34" charset="-122"/>
                <a:cs typeface="Montserrat" pitchFamily="34" charset="-120"/>
              </a:rPr>
              <a:t> F1-Score: </a:t>
            </a:r>
            <a:r>
              <a:rPr lang="en-US" sz="1500" b="1" dirty="0">
                <a:solidFill>
                  <a:srgbClr val="272525"/>
                </a:solidFill>
                <a:latin typeface="Montserrat" panose="00000500000000000000" pitchFamily="2" charset="0"/>
                <a:ea typeface="Montserrat" pitchFamily="34" charset="-122"/>
                <a:cs typeface="Montserrat" pitchFamily="34" charset="-120"/>
              </a:rPr>
              <a:t>0.95 %</a:t>
            </a:r>
          </a:p>
          <a:p>
            <a:pPr algn="just">
              <a:lnSpc>
                <a:spcPct val="150000"/>
              </a:lnSpc>
            </a:pPr>
            <a:endParaRPr lang="en-US" sz="1500" dirty="0">
              <a:solidFill>
                <a:srgbClr val="272525"/>
              </a:solidFill>
              <a:latin typeface="Montserrat" panose="00000500000000000000" pitchFamily="2" charset="0"/>
              <a:ea typeface="Montserrat" pitchFamily="34" charset="-122"/>
              <a:cs typeface="Montserrat" pitchFamily="34" charset="-120"/>
            </a:endParaRPr>
          </a:p>
          <a:p>
            <a:pPr algn="just">
              <a:lnSpc>
                <a:spcPct val="150000"/>
              </a:lnSpc>
            </a:pPr>
            <a:r>
              <a:rPr lang="en-US" sz="1500" dirty="0">
                <a:solidFill>
                  <a:srgbClr val="272525"/>
                </a:solidFill>
                <a:latin typeface="Montserrat" panose="00000500000000000000" pitchFamily="2" charset="0"/>
                <a:ea typeface="Montserrat" pitchFamily="34" charset="-122"/>
                <a:cs typeface="Montserrat" pitchFamily="34" charset="-120"/>
              </a:rPr>
              <a:t>These results demonstrate the model's ability to accurately predict passenger satisfaction with minimal errors.</a:t>
            </a:r>
            <a:r>
              <a:rPr lang="en-US" sz="1500" dirty="0">
                <a:solidFill>
                  <a:srgbClr val="000000"/>
                </a:solidFill>
                <a:latin typeface="Montserrat" panose="00000500000000000000" pitchFamily="2" charset="0"/>
                <a:ea typeface="Montserrat" pitchFamily="34" charset="-122"/>
                <a:cs typeface="Montserrat" pitchFamily="34" charset="-120"/>
              </a:rPr>
              <a:t> </a:t>
            </a:r>
            <a:r>
              <a:rPr lang="en-US" sz="1500" dirty="0">
                <a:solidFill>
                  <a:srgbClr val="272525"/>
                </a:solidFill>
                <a:latin typeface="Montserrat" panose="00000500000000000000" pitchFamily="2" charset="0"/>
                <a:ea typeface="Montserrat" pitchFamily="34" charset="-122"/>
                <a:cs typeface="Montserrat" pitchFamily="34" charset="-120"/>
              </a:rPr>
              <a:t>Our findings demonstrate the model's ability to accurately classify both satisfied and unsatisfied passengers with few errors.</a:t>
            </a:r>
          </a:p>
          <a:p>
            <a:pPr marL="0" indent="0" algn="just">
              <a:lnSpc>
                <a:spcPct val="150000"/>
              </a:lnSpc>
              <a:spcAft>
                <a:spcPts val="110"/>
              </a:spcAft>
              <a:buNone/>
            </a:pPr>
            <a:endParaRPr lang="en-US" sz="1500" dirty="0">
              <a:solidFill>
                <a:srgbClr val="272525"/>
              </a:solidFill>
              <a:latin typeface="Montserrat" panose="00000500000000000000" pitchFamily="2" charset="0"/>
              <a:ea typeface="Montserrat" pitchFamily="34" charset="-122"/>
              <a:cs typeface="Montserrat" pitchFamily="34" charset="-120"/>
            </a:endParaRPr>
          </a:p>
          <a:p>
            <a:pPr marL="0" indent="0" algn="just">
              <a:lnSpc>
                <a:spcPct val="150000"/>
              </a:lnSpc>
              <a:spcAft>
                <a:spcPts val="110"/>
              </a:spcAft>
              <a:buNone/>
            </a:pPr>
            <a:r>
              <a:rPr lang="en-US" sz="1500" dirty="0">
                <a:solidFill>
                  <a:srgbClr val="272525"/>
                </a:solidFill>
                <a:latin typeface="Montserrat" panose="00000500000000000000" pitchFamily="2" charset="0"/>
              </a:rPr>
              <a:t>These findings and application cases demonstrate how artificial intelligence may assist airlines in identifying discontent trends </a:t>
            </a:r>
          </a:p>
          <a:p>
            <a:pPr marL="0" indent="0" algn="just">
              <a:lnSpc>
                <a:spcPct val="150000"/>
              </a:lnSpc>
              <a:spcAft>
                <a:spcPts val="110"/>
              </a:spcAft>
              <a:buNone/>
            </a:pPr>
            <a:r>
              <a:rPr lang="en-US" sz="1500" dirty="0">
                <a:solidFill>
                  <a:srgbClr val="272525"/>
                </a:solidFill>
                <a:latin typeface="Montserrat" panose="00000500000000000000" pitchFamily="2" charset="0"/>
              </a:rPr>
              <a:t>and taking action to improve the passenger experience, resulting in increased loyalty and revenue.</a:t>
            </a:r>
          </a:p>
        </p:txBody>
      </p:sp>
      <p:pic>
        <p:nvPicPr>
          <p:cNvPr id="17" name="Audio 16">
            <a:hlinkClick r:id="" action="ppaction://media"/>
            <a:extLst>
              <a:ext uri="{FF2B5EF4-FFF2-40B4-BE49-F238E27FC236}">
                <a16:creationId xmlns:a16="http://schemas.microsoft.com/office/drawing/2014/main" id="{7EA55166-E885-C791-D8E1-3982637B27D3}"/>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52500" t="-152500" r="-152500" b="-152500"/>
          <a:stretch>
            <a:fillRect/>
          </a:stretch>
        </p:blipFill>
        <p:spPr>
          <a:xfrm>
            <a:off x="12062765" y="5661965"/>
            <a:ext cx="2468880" cy="246888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41268"/>
    </mc:Choice>
    <mc:Fallback xmlns="">
      <p:transition spd="slow" advTm="412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1278</TotalTime>
  <Words>2296</Words>
  <Application>Microsoft Office PowerPoint</Application>
  <PresentationFormat>Custom</PresentationFormat>
  <Paragraphs>186</Paragraphs>
  <Slides>28</Slides>
  <Notes>28</Notes>
  <HiddenSlides>3</HiddenSlides>
  <MMClips>4</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28</vt:i4>
      </vt:variant>
    </vt:vector>
  </HeadingPairs>
  <TitlesOfParts>
    <vt:vector size="37" baseType="lpstr">
      <vt:lpstr>Arial</vt:lpstr>
      <vt:lpstr>Arial,Sans-Serif</vt:lpstr>
      <vt:lpstr>Barlow Bold</vt:lpstr>
      <vt:lpstr>Calibri</vt:lpstr>
      <vt:lpstr>ElsevierGulliver</vt:lpstr>
      <vt:lpstr>Montserrat</vt:lpstr>
      <vt:lpstr>Montserrat Bold</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Panigrahi, Asmi</cp:lastModifiedBy>
  <cp:revision>498</cp:revision>
  <dcterms:created xsi:type="dcterms:W3CDTF">2024-12-04T22:49:23Z</dcterms:created>
  <dcterms:modified xsi:type="dcterms:W3CDTF">2024-12-13T17:22:57Z</dcterms:modified>
</cp:coreProperties>
</file>